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7"/>
  </p:notesMasterIdLst>
  <p:handoutMasterIdLst>
    <p:handoutMasterId r:id="rId18"/>
  </p:handoutMasterIdLst>
  <p:sldIdLst>
    <p:sldId id="468" r:id="rId2"/>
    <p:sldId id="520" r:id="rId3"/>
    <p:sldId id="514" r:id="rId4"/>
    <p:sldId id="513" r:id="rId5"/>
    <p:sldId id="512" r:id="rId6"/>
    <p:sldId id="521" r:id="rId7"/>
    <p:sldId id="524" r:id="rId8"/>
    <p:sldId id="525" r:id="rId9"/>
    <p:sldId id="527" r:id="rId10"/>
    <p:sldId id="528" r:id="rId11"/>
    <p:sldId id="526" r:id="rId12"/>
    <p:sldId id="529" r:id="rId13"/>
    <p:sldId id="530" r:id="rId14"/>
    <p:sldId id="531" r:id="rId15"/>
    <p:sldId id="264" r:id="rId16"/>
  </p:sldIdLst>
  <p:sldSz cx="12192000" cy="6858000"/>
  <p:notesSz cx="6858000" cy="91440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8AA00"/>
    <a:srgbClr val="766363"/>
    <a:srgbClr val="FFF5EA"/>
    <a:srgbClr val="00324D"/>
    <a:srgbClr val="FF6C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3DF7AEC-D45E-292A-7532-4A5DFA91D08A}" v="34" dt="2024-12-09T13:57:01.716"/>
    <p1510:client id="{56A5EE98-6BAE-09A8-3154-8C724413075D}" v="17" dt="2024-12-09T00:11:19.054"/>
    <p1510:client id="{6A0D4559-CBB2-4DF7-4B63-09FB95E1CC94}" v="114" dt="2024-12-08T23:43:22.624"/>
    <p1510:client id="{A399E4EB-6DAE-3AA0-210D-2A1C1A2203FF}" v="40" dt="2024-12-09T13:45:33.254"/>
    <p1510:client id="{D751DEBE-C9C2-1FD8-A99F-9A300EF95F30}" v="1509" dt="2024-12-08T21:25:19.922"/>
    <p1510:client id="{DBEA974B-F441-56EF-F608-AA7C4725D39F}" v="130" dt="2024-12-09T00:54:02.272"/>
    <p1510:client id="{E3E9DADF-33DC-454C-AB18-D30DF661C3C2}" v="30" dt="2024-12-09T12:06:10.64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125" d="100"/>
          <a:sy n="125" d="100"/>
        </p:scale>
        <p:origin x="-6" y="-552"/>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a:extLst>
              <a:ext uri="{FF2B5EF4-FFF2-40B4-BE49-F238E27FC236}">
                <a16:creationId xmlns:a16="http://schemas.microsoft.com/office/drawing/2014/main" id="{9999AFE6-721E-1D92-FFC0-72E02DBB97B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a:extLst>
              <a:ext uri="{FF2B5EF4-FFF2-40B4-BE49-F238E27FC236}">
                <a16:creationId xmlns:a16="http://schemas.microsoft.com/office/drawing/2014/main" id="{BA598C0A-ECF9-B897-80D5-1AE7ABA3058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8369B9F-131C-2846-AB8F-CEE154B4CAEB}" type="datetimeFigureOut">
              <a:rPr lang="es-CO" smtClean="0"/>
              <a:t>11/04/2025</a:t>
            </a:fld>
            <a:endParaRPr lang="es-CO"/>
          </a:p>
        </p:txBody>
      </p:sp>
      <p:sp>
        <p:nvSpPr>
          <p:cNvPr id="4" name="Marcador de pie de página 3">
            <a:extLst>
              <a:ext uri="{FF2B5EF4-FFF2-40B4-BE49-F238E27FC236}">
                <a16:creationId xmlns:a16="http://schemas.microsoft.com/office/drawing/2014/main" id="{788F308B-0102-A0B4-9A23-E807C735E85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5" name="Marcador de número de diapositiva 4">
            <a:extLst>
              <a:ext uri="{FF2B5EF4-FFF2-40B4-BE49-F238E27FC236}">
                <a16:creationId xmlns:a16="http://schemas.microsoft.com/office/drawing/2014/main" id="{1E7CACDD-5D14-572A-2591-609B03F1682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293070F-3F68-E043-9CC3-B53B4F22454C}" type="slidenum">
              <a:rPr lang="es-CO" smtClean="0"/>
              <a:t>‹Nº›</a:t>
            </a:fld>
            <a:endParaRPr lang="es-CO"/>
          </a:p>
        </p:txBody>
      </p:sp>
    </p:spTree>
    <p:extLst>
      <p:ext uri="{BB962C8B-B14F-4D97-AF65-F5344CB8AC3E}">
        <p14:creationId xmlns:p14="http://schemas.microsoft.com/office/powerpoint/2010/main" val="347004591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60CB96-A603-FF42-AE46-F5F75F80A67B}" type="datetimeFigureOut">
              <a:rPr lang="es-CO" smtClean="0"/>
              <a:t>11/04/2025</a:t>
            </a:fld>
            <a:endParaRPr lang="es-CO"/>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O"/>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06C58E-460D-4A4B-B0C2-1191B9D14FCB}" type="slidenum">
              <a:rPr lang="es-CO" smtClean="0"/>
              <a:t>‹Nº›</a:t>
            </a:fld>
            <a:endParaRPr lang="es-CO"/>
          </a:p>
        </p:txBody>
      </p:sp>
    </p:spTree>
    <p:extLst>
      <p:ext uri="{BB962C8B-B14F-4D97-AF65-F5344CB8AC3E}">
        <p14:creationId xmlns:p14="http://schemas.microsoft.com/office/powerpoint/2010/main" val="10213026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5"/>
          </p:nvPr>
        </p:nvSpPr>
        <p:spPr/>
        <p:txBody>
          <a:bodyPr/>
          <a:lstStyle/>
          <a:p>
            <a:fld id="{6906C58E-460D-4A4B-B0C2-1191B9D14FCB}" type="slidenum">
              <a:rPr lang="es-CO" smtClean="0"/>
              <a:t>1</a:t>
            </a:fld>
            <a:endParaRPr lang="es-CO"/>
          </a:p>
        </p:txBody>
      </p:sp>
    </p:spTree>
    <p:extLst>
      <p:ext uri="{BB962C8B-B14F-4D97-AF65-F5344CB8AC3E}">
        <p14:creationId xmlns:p14="http://schemas.microsoft.com/office/powerpoint/2010/main" val="11789272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095260C-E8AD-B240-9481-5B2FE14A606C}"/>
              </a:ext>
            </a:extLst>
          </p:cNvPr>
          <p:cNvSpPr>
            <a:spLocks noGrp="1"/>
          </p:cNvSpPr>
          <p:nvPr>
            <p:ph type="ctrTitle"/>
          </p:nvPr>
        </p:nvSpPr>
        <p:spPr>
          <a:xfrm>
            <a:off x="1524000" y="1122363"/>
            <a:ext cx="9144000" cy="2387600"/>
          </a:xfrm>
        </p:spPr>
        <p:txBody>
          <a:bodyPr anchor="b"/>
          <a:lstStyle>
            <a:lvl1pPr algn="ctr">
              <a:defRPr sz="6000"/>
            </a:lvl1pPr>
          </a:lstStyle>
          <a:p>
            <a:r>
              <a:rPr lang="es-MX"/>
              <a:t>Haz clic para modificar el estilo de título del patrón</a:t>
            </a:r>
            <a:endParaRPr lang="es-CO"/>
          </a:p>
        </p:txBody>
      </p:sp>
      <p:sp>
        <p:nvSpPr>
          <p:cNvPr id="3" name="Subtítulo 2">
            <a:extLst>
              <a:ext uri="{FF2B5EF4-FFF2-40B4-BE49-F238E27FC236}">
                <a16:creationId xmlns:a16="http://schemas.microsoft.com/office/drawing/2014/main" id="{A8F4960B-AC04-294C-9B8A-B10830EF5F0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MX"/>
              <a:t>Haz clic para editar el estilo de subtítulo del patrón</a:t>
            </a:r>
            <a:endParaRPr lang="es-CO"/>
          </a:p>
        </p:txBody>
      </p:sp>
      <p:sp>
        <p:nvSpPr>
          <p:cNvPr id="4" name="Marcador de fecha 3">
            <a:extLst>
              <a:ext uri="{FF2B5EF4-FFF2-40B4-BE49-F238E27FC236}">
                <a16:creationId xmlns:a16="http://schemas.microsoft.com/office/drawing/2014/main" id="{89F720DD-BA8F-C443-A59E-F0EEAF843AB1}"/>
              </a:ext>
            </a:extLst>
          </p:cNvPr>
          <p:cNvSpPr>
            <a:spLocks noGrp="1"/>
          </p:cNvSpPr>
          <p:nvPr>
            <p:ph type="dt" sz="half" idx="10"/>
          </p:nvPr>
        </p:nvSpPr>
        <p:spPr/>
        <p:txBody>
          <a:bodyPr/>
          <a:lstStyle/>
          <a:p>
            <a:fld id="{BD986248-06F7-A441-A47A-264EBD310E11}" type="datetimeFigureOut">
              <a:rPr lang="es-CO" smtClean="0"/>
              <a:t>11/04/2025</a:t>
            </a:fld>
            <a:endParaRPr lang="es-CO"/>
          </a:p>
        </p:txBody>
      </p:sp>
      <p:sp>
        <p:nvSpPr>
          <p:cNvPr id="5" name="Marcador de pie de página 4">
            <a:extLst>
              <a:ext uri="{FF2B5EF4-FFF2-40B4-BE49-F238E27FC236}">
                <a16:creationId xmlns:a16="http://schemas.microsoft.com/office/drawing/2014/main" id="{F9A1676A-B50F-4048-B9A0-67475225D0C3}"/>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90B408DD-191C-9940-B5DC-9B04378C876B}"/>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23794502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8C07BF5-7EFA-9943-8CEE-7006AC893CB6}"/>
              </a:ext>
            </a:extLst>
          </p:cNvPr>
          <p:cNvSpPr>
            <a:spLocks noGrp="1"/>
          </p:cNvSpPr>
          <p:nvPr>
            <p:ph type="title"/>
          </p:nvPr>
        </p:nvSpPr>
        <p:spPr/>
        <p:txBody>
          <a:bodyPr/>
          <a:lstStyle/>
          <a:p>
            <a:r>
              <a:rPr lang="es-MX"/>
              <a:t>Haz clic para modificar el estilo de título del patrón</a:t>
            </a:r>
            <a:endParaRPr lang="es-CO"/>
          </a:p>
        </p:txBody>
      </p:sp>
      <p:sp>
        <p:nvSpPr>
          <p:cNvPr id="3" name="Marcador de texto vertical 2">
            <a:extLst>
              <a:ext uri="{FF2B5EF4-FFF2-40B4-BE49-F238E27FC236}">
                <a16:creationId xmlns:a16="http://schemas.microsoft.com/office/drawing/2014/main" id="{BEFF53FB-B16B-7444-99CF-B7533C11E26D}"/>
              </a:ext>
            </a:extLst>
          </p:cNvPr>
          <p:cNvSpPr>
            <a:spLocks noGrp="1"/>
          </p:cNvSpPr>
          <p:nvPr>
            <p:ph type="body" orient="vert" idx="1"/>
          </p:nvPr>
        </p:nvSpPr>
        <p:spPr/>
        <p:txBody>
          <a:bodyPr vert="eaVert"/>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s-CO"/>
          </a:p>
        </p:txBody>
      </p:sp>
      <p:sp>
        <p:nvSpPr>
          <p:cNvPr id="4" name="Marcador de fecha 3">
            <a:extLst>
              <a:ext uri="{FF2B5EF4-FFF2-40B4-BE49-F238E27FC236}">
                <a16:creationId xmlns:a16="http://schemas.microsoft.com/office/drawing/2014/main" id="{0C9133D3-834D-0942-99DE-29F15E8DC436}"/>
              </a:ext>
            </a:extLst>
          </p:cNvPr>
          <p:cNvSpPr>
            <a:spLocks noGrp="1"/>
          </p:cNvSpPr>
          <p:nvPr>
            <p:ph type="dt" sz="half" idx="10"/>
          </p:nvPr>
        </p:nvSpPr>
        <p:spPr/>
        <p:txBody>
          <a:bodyPr/>
          <a:lstStyle/>
          <a:p>
            <a:fld id="{BD986248-06F7-A441-A47A-264EBD310E11}" type="datetimeFigureOut">
              <a:rPr lang="es-CO" smtClean="0"/>
              <a:t>11/04/2025</a:t>
            </a:fld>
            <a:endParaRPr lang="es-CO"/>
          </a:p>
        </p:txBody>
      </p:sp>
      <p:sp>
        <p:nvSpPr>
          <p:cNvPr id="5" name="Marcador de pie de página 4">
            <a:extLst>
              <a:ext uri="{FF2B5EF4-FFF2-40B4-BE49-F238E27FC236}">
                <a16:creationId xmlns:a16="http://schemas.microsoft.com/office/drawing/2014/main" id="{5A5A02E1-CB07-7943-ACA2-6FF8387D32DF}"/>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A12BC7A9-2B5F-1841-91C8-9460E3E551A3}"/>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17114781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5C11DF48-6A7C-3349-8650-2AA87E5D5E66}"/>
              </a:ext>
            </a:extLst>
          </p:cNvPr>
          <p:cNvSpPr>
            <a:spLocks noGrp="1"/>
          </p:cNvSpPr>
          <p:nvPr>
            <p:ph type="title" orient="vert"/>
          </p:nvPr>
        </p:nvSpPr>
        <p:spPr>
          <a:xfrm>
            <a:off x="8724900" y="365125"/>
            <a:ext cx="2628900" cy="5811838"/>
          </a:xfrm>
        </p:spPr>
        <p:txBody>
          <a:bodyPr vert="eaVert"/>
          <a:lstStyle/>
          <a:p>
            <a:r>
              <a:rPr lang="es-MX"/>
              <a:t>Haz clic para modificar el estilo de título del patrón</a:t>
            </a:r>
            <a:endParaRPr lang="es-CO"/>
          </a:p>
        </p:txBody>
      </p:sp>
      <p:sp>
        <p:nvSpPr>
          <p:cNvPr id="3" name="Marcador de texto vertical 2">
            <a:extLst>
              <a:ext uri="{FF2B5EF4-FFF2-40B4-BE49-F238E27FC236}">
                <a16:creationId xmlns:a16="http://schemas.microsoft.com/office/drawing/2014/main" id="{95D61C96-3D9F-F745-A812-5EC81CEB48F4}"/>
              </a:ext>
            </a:extLst>
          </p:cNvPr>
          <p:cNvSpPr>
            <a:spLocks noGrp="1"/>
          </p:cNvSpPr>
          <p:nvPr>
            <p:ph type="body" orient="vert" idx="1"/>
          </p:nvPr>
        </p:nvSpPr>
        <p:spPr>
          <a:xfrm>
            <a:off x="838200" y="365125"/>
            <a:ext cx="7734300" cy="5811838"/>
          </a:xfrm>
        </p:spPr>
        <p:txBody>
          <a:bodyPr vert="eaVert"/>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s-CO"/>
          </a:p>
        </p:txBody>
      </p:sp>
      <p:sp>
        <p:nvSpPr>
          <p:cNvPr id="4" name="Marcador de fecha 3">
            <a:extLst>
              <a:ext uri="{FF2B5EF4-FFF2-40B4-BE49-F238E27FC236}">
                <a16:creationId xmlns:a16="http://schemas.microsoft.com/office/drawing/2014/main" id="{B3F61D3C-242D-F544-9883-3EEF515CE808}"/>
              </a:ext>
            </a:extLst>
          </p:cNvPr>
          <p:cNvSpPr>
            <a:spLocks noGrp="1"/>
          </p:cNvSpPr>
          <p:nvPr>
            <p:ph type="dt" sz="half" idx="10"/>
          </p:nvPr>
        </p:nvSpPr>
        <p:spPr/>
        <p:txBody>
          <a:bodyPr/>
          <a:lstStyle/>
          <a:p>
            <a:fld id="{BD986248-06F7-A441-A47A-264EBD310E11}" type="datetimeFigureOut">
              <a:rPr lang="es-CO" smtClean="0"/>
              <a:t>11/04/2025</a:t>
            </a:fld>
            <a:endParaRPr lang="es-CO"/>
          </a:p>
        </p:txBody>
      </p:sp>
      <p:sp>
        <p:nvSpPr>
          <p:cNvPr id="5" name="Marcador de pie de página 4">
            <a:extLst>
              <a:ext uri="{FF2B5EF4-FFF2-40B4-BE49-F238E27FC236}">
                <a16:creationId xmlns:a16="http://schemas.microsoft.com/office/drawing/2014/main" id="{CCAB2518-6961-A143-A5EE-C5606EBA4863}"/>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586FEAD3-1533-7A45-8011-C0C84A1DCD46}"/>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33816216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iseño personalizad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0CE09D5-8681-04F4-0AD1-7206C3FF51F4}"/>
              </a:ext>
            </a:extLst>
          </p:cNvPr>
          <p:cNvSpPr>
            <a:spLocks noGrp="1"/>
          </p:cNvSpPr>
          <p:nvPr>
            <p:ph type="title"/>
          </p:nvPr>
        </p:nvSpPr>
        <p:spPr/>
        <p:txBody>
          <a:bodyPr/>
          <a:lstStyle/>
          <a:p>
            <a:r>
              <a:rPr lang="es-MX"/>
              <a:t>Haz clic para modificar el estilo de título del patrón</a:t>
            </a:r>
            <a:endParaRPr lang="es-CO"/>
          </a:p>
        </p:txBody>
      </p:sp>
      <p:sp>
        <p:nvSpPr>
          <p:cNvPr id="3" name="Marcador de fecha 2">
            <a:extLst>
              <a:ext uri="{FF2B5EF4-FFF2-40B4-BE49-F238E27FC236}">
                <a16:creationId xmlns:a16="http://schemas.microsoft.com/office/drawing/2014/main" id="{8EB62C8D-42BE-8DF8-DDA7-6DDCB2389C42}"/>
              </a:ext>
            </a:extLst>
          </p:cNvPr>
          <p:cNvSpPr>
            <a:spLocks noGrp="1"/>
          </p:cNvSpPr>
          <p:nvPr>
            <p:ph type="dt" sz="half" idx="10"/>
          </p:nvPr>
        </p:nvSpPr>
        <p:spPr/>
        <p:txBody>
          <a:bodyPr/>
          <a:lstStyle/>
          <a:p>
            <a:fld id="{BD986248-06F7-A441-A47A-264EBD310E11}" type="datetimeFigureOut">
              <a:rPr lang="es-CO" smtClean="0"/>
              <a:t>11/04/2025</a:t>
            </a:fld>
            <a:endParaRPr lang="es-CO"/>
          </a:p>
        </p:txBody>
      </p:sp>
      <p:sp>
        <p:nvSpPr>
          <p:cNvPr id="4" name="Marcador de pie de página 3">
            <a:extLst>
              <a:ext uri="{FF2B5EF4-FFF2-40B4-BE49-F238E27FC236}">
                <a16:creationId xmlns:a16="http://schemas.microsoft.com/office/drawing/2014/main" id="{19F9D5C3-AD35-C818-D069-AB2D8EBBEEF8}"/>
              </a:ext>
            </a:extLst>
          </p:cNvPr>
          <p:cNvSpPr>
            <a:spLocks noGrp="1"/>
          </p:cNvSpPr>
          <p:nvPr>
            <p:ph type="ftr" sz="quarter" idx="11"/>
          </p:nvPr>
        </p:nvSpPr>
        <p:spPr/>
        <p:txBody>
          <a:bodyPr/>
          <a:lstStyle/>
          <a:p>
            <a:endParaRPr lang="es-CO"/>
          </a:p>
        </p:txBody>
      </p:sp>
      <p:sp>
        <p:nvSpPr>
          <p:cNvPr id="5" name="Marcador de número de diapositiva 4">
            <a:extLst>
              <a:ext uri="{FF2B5EF4-FFF2-40B4-BE49-F238E27FC236}">
                <a16:creationId xmlns:a16="http://schemas.microsoft.com/office/drawing/2014/main" id="{E106A169-E84D-2DE1-E7CC-7058F9C00ADE}"/>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31456598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Diapositiva de título">
    <p:spTree>
      <p:nvGrpSpPr>
        <p:cNvPr id="1" name=""/>
        <p:cNvGrpSpPr/>
        <p:nvPr/>
      </p:nvGrpSpPr>
      <p:grpSpPr>
        <a:xfrm>
          <a:off x="0" y="0"/>
          <a:ext cx="0" cy="0"/>
          <a:chOff x="0" y="0"/>
          <a:chExt cx="0" cy="0"/>
        </a:xfrm>
      </p:grpSpPr>
      <p:pic>
        <p:nvPicPr>
          <p:cNvPr id="3" name="Imagen 2" descr="Interfaz de usuario gráfica, Texto, Aplicación&#10;&#10;Descripción generada automáticamente">
            <a:extLst>
              <a:ext uri="{FF2B5EF4-FFF2-40B4-BE49-F238E27FC236}">
                <a16:creationId xmlns:a16="http://schemas.microsoft.com/office/drawing/2014/main" id="{7DFF890D-F3AC-9928-32A3-F179DB21A0E8}"/>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5849469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7817F6C-CDBB-234C-B00B-255C60E54836}"/>
              </a:ext>
            </a:extLst>
          </p:cNvPr>
          <p:cNvSpPr>
            <a:spLocks noGrp="1"/>
          </p:cNvSpPr>
          <p:nvPr>
            <p:ph type="title"/>
          </p:nvPr>
        </p:nvSpPr>
        <p:spPr/>
        <p:txBody>
          <a:bodyPr/>
          <a:lstStyle/>
          <a:p>
            <a:r>
              <a:rPr lang="es-MX"/>
              <a:t>Haz clic para modificar el estilo de título del patrón</a:t>
            </a:r>
            <a:endParaRPr lang="es-CO"/>
          </a:p>
        </p:txBody>
      </p:sp>
      <p:sp>
        <p:nvSpPr>
          <p:cNvPr id="3" name="Marcador de contenido 2">
            <a:extLst>
              <a:ext uri="{FF2B5EF4-FFF2-40B4-BE49-F238E27FC236}">
                <a16:creationId xmlns:a16="http://schemas.microsoft.com/office/drawing/2014/main" id="{29743F10-0075-0F47-A0C2-0071CB2B3840}"/>
              </a:ext>
            </a:extLst>
          </p:cNvPr>
          <p:cNvSpPr>
            <a:spLocks noGrp="1"/>
          </p:cNvSpPr>
          <p:nvPr>
            <p:ph idx="1"/>
          </p:nvPr>
        </p:nvSpPr>
        <p:spPr/>
        <p:txBody>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s-CO"/>
          </a:p>
        </p:txBody>
      </p:sp>
      <p:sp>
        <p:nvSpPr>
          <p:cNvPr id="4" name="Marcador de fecha 3">
            <a:extLst>
              <a:ext uri="{FF2B5EF4-FFF2-40B4-BE49-F238E27FC236}">
                <a16:creationId xmlns:a16="http://schemas.microsoft.com/office/drawing/2014/main" id="{3AB4C6E2-1F45-C54F-A384-6BA60BB5E5E7}"/>
              </a:ext>
            </a:extLst>
          </p:cNvPr>
          <p:cNvSpPr>
            <a:spLocks noGrp="1"/>
          </p:cNvSpPr>
          <p:nvPr>
            <p:ph type="dt" sz="half" idx="10"/>
          </p:nvPr>
        </p:nvSpPr>
        <p:spPr/>
        <p:txBody>
          <a:bodyPr/>
          <a:lstStyle/>
          <a:p>
            <a:fld id="{BD986248-06F7-A441-A47A-264EBD310E11}" type="datetimeFigureOut">
              <a:rPr lang="es-CO" smtClean="0"/>
              <a:t>11/04/2025</a:t>
            </a:fld>
            <a:endParaRPr lang="es-CO"/>
          </a:p>
        </p:txBody>
      </p:sp>
      <p:sp>
        <p:nvSpPr>
          <p:cNvPr id="5" name="Marcador de pie de página 4">
            <a:extLst>
              <a:ext uri="{FF2B5EF4-FFF2-40B4-BE49-F238E27FC236}">
                <a16:creationId xmlns:a16="http://schemas.microsoft.com/office/drawing/2014/main" id="{EF44B0E8-9C87-6C41-96F5-6419B5000575}"/>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2DD08979-815A-D443-B424-FB031F975D72}"/>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16422036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B4B3E04-413C-394A-94BD-6FD1D56E17FC}"/>
              </a:ext>
            </a:extLst>
          </p:cNvPr>
          <p:cNvSpPr>
            <a:spLocks noGrp="1"/>
          </p:cNvSpPr>
          <p:nvPr>
            <p:ph type="title"/>
          </p:nvPr>
        </p:nvSpPr>
        <p:spPr>
          <a:xfrm>
            <a:off x="831850" y="1709738"/>
            <a:ext cx="10515600" cy="2852737"/>
          </a:xfrm>
        </p:spPr>
        <p:txBody>
          <a:bodyPr anchor="b"/>
          <a:lstStyle>
            <a:lvl1pPr>
              <a:defRPr sz="6000"/>
            </a:lvl1pPr>
          </a:lstStyle>
          <a:p>
            <a:r>
              <a:rPr lang="es-MX"/>
              <a:t>Haz clic para modificar el estilo de título del patrón</a:t>
            </a:r>
            <a:endParaRPr lang="es-CO"/>
          </a:p>
        </p:txBody>
      </p:sp>
      <p:sp>
        <p:nvSpPr>
          <p:cNvPr id="3" name="Marcador de texto 2">
            <a:extLst>
              <a:ext uri="{FF2B5EF4-FFF2-40B4-BE49-F238E27FC236}">
                <a16:creationId xmlns:a16="http://schemas.microsoft.com/office/drawing/2014/main" id="{D2E8DEAC-948A-0F4A-9098-1EA5A30BE36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MX"/>
              <a:t>Haga clic para modificar los estilos de texto del patrón</a:t>
            </a:r>
          </a:p>
        </p:txBody>
      </p:sp>
      <p:sp>
        <p:nvSpPr>
          <p:cNvPr id="4" name="Marcador de fecha 3">
            <a:extLst>
              <a:ext uri="{FF2B5EF4-FFF2-40B4-BE49-F238E27FC236}">
                <a16:creationId xmlns:a16="http://schemas.microsoft.com/office/drawing/2014/main" id="{BF0E9B39-9659-7747-851C-17A0C73C8B12}"/>
              </a:ext>
            </a:extLst>
          </p:cNvPr>
          <p:cNvSpPr>
            <a:spLocks noGrp="1"/>
          </p:cNvSpPr>
          <p:nvPr>
            <p:ph type="dt" sz="half" idx="10"/>
          </p:nvPr>
        </p:nvSpPr>
        <p:spPr/>
        <p:txBody>
          <a:bodyPr/>
          <a:lstStyle/>
          <a:p>
            <a:fld id="{BD986248-06F7-A441-A47A-264EBD310E11}" type="datetimeFigureOut">
              <a:rPr lang="es-CO" smtClean="0"/>
              <a:t>11/04/2025</a:t>
            </a:fld>
            <a:endParaRPr lang="es-CO"/>
          </a:p>
        </p:txBody>
      </p:sp>
      <p:sp>
        <p:nvSpPr>
          <p:cNvPr id="5" name="Marcador de pie de página 4">
            <a:extLst>
              <a:ext uri="{FF2B5EF4-FFF2-40B4-BE49-F238E27FC236}">
                <a16:creationId xmlns:a16="http://schemas.microsoft.com/office/drawing/2014/main" id="{5990AE33-28EE-274E-8E15-02A1474831B8}"/>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4EA1D99B-0619-1847-8509-03589920E86F}"/>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11303769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F0119BB-39AA-4B48-BB60-3EE344FF24B4}"/>
              </a:ext>
            </a:extLst>
          </p:cNvPr>
          <p:cNvSpPr>
            <a:spLocks noGrp="1"/>
          </p:cNvSpPr>
          <p:nvPr>
            <p:ph type="title"/>
          </p:nvPr>
        </p:nvSpPr>
        <p:spPr/>
        <p:txBody>
          <a:bodyPr/>
          <a:lstStyle/>
          <a:p>
            <a:r>
              <a:rPr lang="es-MX"/>
              <a:t>Haz clic para modificar el estilo de título del patrón</a:t>
            </a:r>
            <a:endParaRPr lang="es-CO"/>
          </a:p>
        </p:txBody>
      </p:sp>
      <p:sp>
        <p:nvSpPr>
          <p:cNvPr id="3" name="Marcador de contenido 2">
            <a:extLst>
              <a:ext uri="{FF2B5EF4-FFF2-40B4-BE49-F238E27FC236}">
                <a16:creationId xmlns:a16="http://schemas.microsoft.com/office/drawing/2014/main" id="{58E8365F-8201-9D4B-85A4-E53E8819A86D}"/>
              </a:ext>
            </a:extLst>
          </p:cNvPr>
          <p:cNvSpPr>
            <a:spLocks noGrp="1"/>
          </p:cNvSpPr>
          <p:nvPr>
            <p:ph sz="half" idx="1"/>
          </p:nvPr>
        </p:nvSpPr>
        <p:spPr>
          <a:xfrm>
            <a:off x="838200" y="1825625"/>
            <a:ext cx="5181600" cy="4351338"/>
          </a:xfrm>
        </p:spPr>
        <p:txBody>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s-CO"/>
          </a:p>
        </p:txBody>
      </p:sp>
      <p:sp>
        <p:nvSpPr>
          <p:cNvPr id="4" name="Marcador de contenido 3">
            <a:extLst>
              <a:ext uri="{FF2B5EF4-FFF2-40B4-BE49-F238E27FC236}">
                <a16:creationId xmlns:a16="http://schemas.microsoft.com/office/drawing/2014/main" id="{C674364B-4945-0A4D-A279-35519E3F46DE}"/>
              </a:ext>
            </a:extLst>
          </p:cNvPr>
          <p:cNvSpPr>
            <a:spLocks noGrp="1"/>
          </p:cNvSpPr>
          <p:nvPr>
            <p:ph sz="half" idx="2"/>
          </p:nvPr>
        </p:nvSpPr>
        <p:spPr>
          <a:xfrm>
            <a:off x="6172200" y="1825625"/>
            <a:ext cx="5181600" cy="4351338"/>
          </a:xfrm>
        </p:spPr>
        <p:txBody>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s-CO"/>
          </a:p>
        </p:txBody>
      </p:sp>
      <p:sp>
        <p:nvSpPr>
          <p:cNvPr id="5" name="Marcador de fecha 4">
            <a:extLst>
              <a:ext uri="{FF2B5EF4-FFF2-40B4-BE49-F238E27FC236}">
                <a16:creationId xmlns:a16="http://schemas.microsoft.com/office/drawing/2014/main" id="{2868BFB1-0C38-A141-AB7B-22CD10FF3F3D}"/>
              </a:ext>
            </a:extLst>
          </p:cNvPr>
          <p:cNvSpPr>
            <a:spLocks noGrp="1"/>
          </p:cNvSpPr>
          <p:nvPr>
            <p:ph type="dt" sz="half" idx="10"/>
          </p:nvPr>
        </p:nvSpPr>
        <p:spPr/>
        <p:txBody>
          <a:bodyPr/>
          <a:lstStyle/>
          <a:p>
            <a:fld id="{BD986248-06F7-A441-A47A-264EBD310E11}" type="datetimeFigureOut">
              <a:rPr lang="es-CO" smtClean="0"/>
              <a:t>11/04/2025</a:t>
            </a:fld>
            <a:endParaRPr lang="es-CO"/>
          </a:p>
        </p:txBody>
      </p:sp>
      <p:sp>
        <p:nvSpPr>
          <p:cNvPr id="6" name="Marcador de pie de página 5">
            <a:extLst>
              <a:ext uri="{FF2B5EF4-FFF2-40B4-BE49-F238E27FC236}">
                <a16:creationId xmlns:a16="http://schemas.microsoft.com/office/drawing/2014/main" id="{9FF6516E-C104-3E4A-BC0F-DC137BD98C42}"/>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F2C08597-16B2-3B42-B59A-8815DD747357}"/>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21425473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B44272C-3F8B-AF4A-82BE-E5BE9107D7B0}"/>
              </a:ext>
            </a:extLst>
          </p:cNvPr>
          <p:cNvSpPr>
            <a:spLocks noGrp="1"/>
          </p:cNvSpPr>
          <p:nvPr>
            <p:ph type="title"/>
          </p:nvPr>
        </p:nvSpPr>
        <p:spPr>
          <a:xfrm>
            <a:off x="839788" y="365125"/>
            <a:ext cx="10515600" cy="1325563"/>
          </a:xfrm>
        </p:spPr>
        <p:txBody>
          <a:bodyPr/>
          <a:lstStyle/>
          <a:p>
            <a:r>
              <a:rPr lang="es-MX"/>
              <a:t>Haz clic para modificar el estilo de título del patrón</a:t>
            </a:r>
            <a:endParaRPr lang="es-CO"/>
          </a:p>
        </p:txBody>
      </p:sp>
      <p:sp>
        <p:nvSpPr>
          <p:cNvPr id="3" name="Marcador de texto 2">
            <a:extLst>
              <a:ext uri="{FF2B5EF4-FFF2-40B4-BE49-F238E27FC236}">
                <a16:creationId xmlns:a16="http://schemas.microsoft.com/office/drawing/2014/main" id="{44B8DA00-E62A-A54E-BC50-AEBAAF25160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MX"/>
              <a:t>Haga clic para modificar los estilos de texto del patrón</a:t>
            </a:r>
          </a:p>
        </p:txBody>
      </p:sp>
      <p:sp>
        <p:nvSpPr>
          <p:cNvPr id="4" name="Marcador de contenido 3">
            <a:extLst>
              <a:ext uri="{FF2B5EF4-FFF2-40B4-BE49-F238E27FC236}">
                <a16:creationId xmlns:a16="http://schemas.microsoft.com/office/drawing/2014/main" id="{36E9F7D8-1A62-544F-A4E2-23A591854BA4}"/>
              </a:ext>
            </a:extLst>
          </p:cNvPr>
          <p:cNvSpPr>
            <a:spLocks noGrp="1"/>
          </p:cNvSpPr>
          <p:nvPr>
            <p:ph sz="half" idx="2"/>
          </p:nvPr>
        </p:nvSpPr>
        <p:spPr>
          <a:xfrm>
            <a:off x="839788" y="2505075"/>
            <a:ext cx="5157787" cy="3684588"/>
          </a:xfrm>
        </p:spPr>
        <p:txBody>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s-CO"/>
          </a:p>
        </p:txBody>
      </p:sp>
      <p:sp>
        <p:nvSpPr>
          <p:cNvPr id="5" name="Marcador de texto 4">
            <a:extLst>
              <a:ext uri="{FF2B5EF4-FFF2-40B4-BE49-F238E27FC236}">
                <a16:creationId xmlns:a16="http://schemas.microsoft.com/office/drawing/2014/main" id="{21895FC1-5F27-B640-81B9-33366BECB58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MX"/>
              <a:t>Haga clic para modificar los estilos de texto del patrón</a:t>
            </a:r>
          </a:p>
        </p:txBody>
      </p:sp>
      <p:sp>
        <p:nvSpPr>
          <p:cNvPr id="6" name="Marcador de contenido 5">
            <a:extLst>
              <a:ext uri="{FF2B5EF4-FFF2-40B4-BE49-F238E27FC236}">
                <a16:creationId xmlns:a16="http://schemas.microsoft.com/office/drawing/2014/main" id="{400D0329-F1AE-FE44-A7B4-B16B429A0C9A}"/>
              </a:ext>
            </a:extLst>
          </p:cNvPr>
          <p:cNvSpPr>
            <a:spLocks noGrp="1"/>
          </p:cNvSpPr>
          <p:nvPr>
            <p:ph sz="quarter" idx="4"/>
          </p:nvPr>
        </p:nvSpPr>
        <p:spPr>
          <a:xfrm>
            <a:off x="6172200" y="2505075"/>
            <a:ext cx="5183188" cy="3684588"/>
          </a:xfrm>
        </p:spPr>
        <p:txBody>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s-CO"/>
          </a:p>
        </p:txBody>
      </p:sp>
      <p:sp>
        <p:nvSpPr>
          <p:cNvPr id="7" name="Marcador de fecha 6">
            <a:extLst>
              <a:ext uri="{FF2B5EF4-FFF2-40B4-BE49-F238E27FC236}">
                <a16:creationId xmlns:a16="http://schemas.microsoft.com/office/drawing/2014/main" id="{5A80CE19-B065-6E4F-A207-999BBF94CA15}"/>
              </a:ext>
            </a:extLst>
          </p:cNvPr>
          <p:cNvSpPr>
            <a:spLocks noGrp="1"/>
          </p:cNvSpPr>
          <p:nvPr>
            <p:ph type="dt" sz="half" idx="10"/>
          </p:nvPr>
        </p:nvSpPr>
        <p:spPr/>
        <p:txBody>
          <a:bodyPr/>
          <a:lstStyle/>
          <a:p>
            <a:fld id="{BD986248-06F7-A441-A47A-264EBD310E11}" type="datetimeFigureOut">
              <a:rPr lang="es-CO" smtClean="0"/>
              <a:t>11/04/2025</a:t>
            </a:fld>
            <a:endParaRPr lang="es-CO"/>
          </a:p>
        </p:txBody>
      </p:sp>
      <p:sp>
        <p:nvSpPr>
          <p:cNvPr id="8" name="Marcador de pie de página 7">
            <a:extLst>
              <a:ext uri="{FF2B5EF4-FFF2-40B4-BE49-F238E27FC236}">
                <a16:creationId xmlns:a16="http://schemas.microsoft.com/office/drawing/2014/main" id="{299C46BF-4920-E443-B109-668969C5EB88}"/>
              </a:ext>
            </a:extLst>
          </p:cNvPr>
          <p:cNvSpPr>
            <a:spLocks noGrp="1"/>
          </p:cNvSpPr>
          <p:nvPr>
            <p:ph type="ftr" sz="quarter" idx="11"/>
          </p:nvPr>
        </p:nvSpPr>
        <p:spPr/>
        <p:txBody>
          <a:bodyPr/>
          <a:lstStyle/>
          <a:p>
            <a:endParaRPr lang="es-CO"/>
          </a:p>
        </p:txBody>
      </p:sp>
      <p:sp>
        <p:nvSpPr>
          <p:cNvPr id="9" name="Marcador de número de diapositiva 8">
            <a:extLst>
              <a:ext uri="{FF2B5EF4-FFF2-40B4-BE49-F238E27FC236}">
                <a16:creationId xmlns:a16="http://schemas.microsoft.com/office/drawing/2014/main" id="{9C417FDA-D0D0-AD4C-9F49-6FFEC4BC64C3}"/>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2169540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4C92FB5-1F0C-DE4B-8A05-DE0792814E4F}"/>
              </a:ext>
            </a:extLst>
          </p:cNvPr>
          <p:cNvSpPr>
            <a:spLocks noGrp="1"/>
          </p:cNvSpPr>
          <p:nvPr>
            <p:ph type="title"/>
          </p:nvPr>
        </p:nvSpPr>
        <p:spPr/>
        <p:txBody>
          <a:bodyPr/>
          <a:lstStyle/>
          <a:p>
            <a:r>
              <a:rPr lang="es-MX"/>
              <a:t>Haz clic para modificar el estilo de título del patrón</a:t>
            </a:r>
            <a:endParaRPr lang="es-CO"/>
          </a:p>
        </p:txBody>
      </p:sp>
      <p:sp>
        <p:nvSpPr>
          <p:cNvPr id="3" name="Marcador de fecha 2">
            <a:extLst>
              <a:ext uri="{FF2B5EF4-FFF2-40B4-BE49-F238E27FC236}">
                <a16:creationId xmlns:a16="http://schemas.microsoft.com/office/drawing/2014/main" id="{5AF7F14C-AA7D-3049-A400-4AC6EED53745}"/>
              </a:ext>
            </a:extLst>
          </p:cNvPr>
          <p:cNvSpPr>
            <a:spLocks noGrp="1"/>
          </p:cNvSpPr>
          <p:nvPr>
            <p:ph type="dt" sz="half" idx="10"/>
          </p:nvPr>
        </p:nvSpPr>
        <p:spPr/>
        <p:txBody>
          <a:bodyPr/>
          <a:lstStyle/>
          <a:p>
            <a:fld id="{BD986248-06F7-A441-A47A-264EBD310E11}" type="datetimeFigureOut">
              <a:rPr lang="es-CO" smtClean="0"/>
              <a:t>11/04/2025</a:t>
            </a:fld>
            <a:endParaRPr lang="es-CO"/>
          </a:p>
        </p:txBody>
      </p:sp>
      <p:sp>
        <p:nvSpPr>
          <p:cNvPr id="4" name="Marcador de pie de página 3">
            <a:extLst>
              <a:ext uri="{FF2B5EF4-FFF2-40B4-BE49-F238E27FC236}">
                <a16:creationId xmlns:a16="http://schemas.microsoft.com/office/drawing/2014/main" id="{E746EF7E-3912-BF43-BEB6-49819D4EEF21}"/>
              </a:ext>
            </a:extLst>
          </p:cNvPr>
          <p:cNvSpPr>
            <a:spLocks noGrp="1"/>
          </p:cNvSpPr>
          <p:nvPr>
            <p:ph type="ftr" sz="quarter" idx="11"/>
          </p:nvPr>
        </p:nvSpPr>
        <p:spPr/>
        <p:txBody>
          <a:bodyPr/>
          <a:lstStyle/>
          <a:p>
            <a:endParaRPr lang="es-CO"/>
          </a:p>
        </p:txBody>
      </p:sp>
      <p:sp>
        <p:nvSpPr>
          <p:cNvPr id="5" name="Marcador de número de diapositiva 4">
            <a:extLst>
              <a:ext uri="{FF2B5EF4-FFF2-40B4-BE49-F238E27FC236}">
                <a16:creationId xmlns:a16="http://schemas.microsoft.com/office/drawing/2014/main" id="{9BD767C9-209C-E54C-90E7-5176E4464B89}"/>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18228511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77E92712-14E7-954C-8C23-33CD3DBD715B}"/>
              </a:ext>
            </a:extLst>
          </p:cNvPr>
          <p:cNvSpPr>
            <a:spLocks noGrp="1"/>
          </p:cNvSpPr>
          <p:nvPr>
            <p:ph type="dt" sz="half" idx="10"/>
          </p:nvPr>
        </p:nvSpPr>
        <p:spPr/>
        <p:txBody>
          <a:bodyPr/>
          <a:lstStyle/>
          <a:p>
            <a:fld id="{BD986248-06F7-A441-A47A-264EBD310E11}" type="datetimeFigureOut">
              <a:rPr lang="es-CO" smtClean="0"/>
              <a:t>11/04/2025</a:t>
            </a:fld>
            <a:endParaRPr lang="es-CO"/>
          </a:p>
        </p:txBody>
      </p:sp>
      <p:sp>
        <p:nvSpPr>
          <p:cNvPr id="3" name="Marcador de pie de página 2">
            <a:extLst>
              <a:ext uri="{FF2B5EF4-FFF2-40B4-BE49-F238E27FC236}">
                <a16:creationId xmlns:a16="http://schemas.microsoft.com/office/drawing/2014/main" id="{FD7BCE5F-F417-1247-9F26-F4B713468517}"/>
              </a:ext>
            </a:extLst>
          </p:cNvPr>
          <p:cNvSpPr>
            <a:spLocks noGrp="1"/>
          </p:cNvSpPr>
          <p:nvPr>
            <p:ph type="ftr" sz="quarter" idx="11"/>
          </p:nvPr>
        </p:nvSpPr>
        <p:spPr/>
        <p:txBody>
          <a:bodyPr/>
          <a:lstStyle/>
          <a:p>
            <a:endParaRPr lang="es-CO"/>
          </a:p>
        </p:txBody>
      </p:sp>
      <p:sp>
        <p:nvSpPr>
          <p:cNvPr id="4" name="Marcador de número de diapositiva 3">
            <a:extLst>
              <a:ext uri="{FF2B5EF4-FFF2-40B4-BE49-F238E27FC236}">
                <a16:creationId xmlns:a16="http://schemas.microsoft.com/office/drawing/2014/main" id="{20B4FC7D-A6BA-0840-87AD-C71B1896B98D}"/>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25416207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CF2BE35-F0B5-DA4A-BE9E-AACFF26FF183}"/>
              </a:ext>
            </a:extLst>
          </p:cNvPr>
          <p:cNvSpPr>
            <a:spLocks noGrp="1"/>
          </p:cNvSpPr>
          <p:nvPr>
            <p:ph type="title"/>
          </p:nvPr>
        </p:nvSpPr>
        <p:spPr>
          <a:xfrm>
            <a:off x="839788" y="457200"/>
            <a:ext cx="3932237" cy="1600200"/>
          </a:xfrm>
        </p:spPr>
        <p:txBody>
          <a:bodyPr anchor="b"/>
          <a:lstStyle>
            <a:lvl1pPr>
              <a:defRPr sz="3200"/>
            </a:lvl1pPr>
          </a:lstStyle>
          <a:p>
            <a:r>
              <a:rPr lang="es-MX"/>
              <a:t>Haz clic para modificar el estilo de título del patrón</a:t>
            </a:r>
            <a:endParaRPr lang="es-CO"/>
          </a:p>
        </p:txBody>
      </p:sp>
      <p:sp>
        <p:nvSpPr>
          <p:cNvPr id="3" name="Marcador de contenido 2">
            <a:extLst>
              <a:ext uri="{FF2B5EF4-FFF2-40B4-BE49-F238E27FC236}">
                <a16:creationId xmlns:a16="http://schemas.microsoft.com/office/drawing/2014/main" id="{8E62C38B-5384-914E-829A-352266F70B9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s-CO"/>
          </a:p>
        </p:txBody>
      </p:sp>
      <p:sp>
        <p:nvSpPr>
          <p:cNvPr id="4" name="Marcador de texto 3">
            <a:extLst>
              <a:ext uri="{FF2B5EF4-FFF2-40B4-BE49-F238E27FC236}">
                <a16:creationId xmlns:a16="http://schemas.microsoft.com/office/drawing/2014/main" id="{A79E434B-6E01-8148-AB00-051DDD4020A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MX"/>
              <a:t>Haga clic para modificar los estilos de texto del patrón</a:t>
            </a:r>
          </a:p>
        </p:txBody>
      </p:sp>
      <p:sp>
        <p:nvSpPr>
          <p:cNvPr id="5" name="Marcador de fecha 4">
            <a:extLst>
              <a:ext uri="{FF2B5EF4-FFF2-40B4-BE49-F238E27FC236}">
                <a16:creationId xmlns:a16="http://schemas.microsoft.com/office/drawing/2014/main" id="{6E3E8B8D-7A8A-794B-83A8-6920142BBBD1}"/>
              </a:ext>
            </a:extLst>
          </p:cNvPr>
          <p:cNvSpPr>
            <a:spLocks noGrp="1"/>
          </p:cNvSpPr>
          <p:nvPr>
            <p:ph type="dt" sz="half" idx="10"/>
          </p:nvPr>
        </p:nvSpPr>
        <p:spPr/>
        <p:txBody>
          <a:bodyPr/>
          <a:lstStyle/>
          <a:p>
            <a:fld id="{BD986248-06F7-A441-A47A-264EBD310E11}" type="datetimeFigureOut">
              <a:rPr lang="es-CO" smtClean="0"/>
              <a:t>11/04/2025</a:t>
            </a:fld>
            <a:endParaRPr lang="es-CO"/>
          </a:p>
        </p:txBody>
      </p:sp>
      <p:sp>
        <p:nvSpPr>
          <p:cNvPr id="6" name="Marcador de pie de página 5">
            <a:extLst>
              <a:ext uri="{FF2B5EF4-FFF2-40B4-BE49-F238E27FC236}">
                <a16:creationId xmlns:a16="http://schemas.microsoft.com/office/drawing/2014/main" id="{582F34C9-1A26-0B41-8AE3-21E599CC561A}"/>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782100B2-B969-0340-BEE2-F5FE05353DFA}"/>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3697146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BADFDE3-8BDA-6F45-A442-3C2913AE5268}"/>
              </a:ext>
            </a:extLst>
          </p:cNvPr>
          <p:cNvSpPr>
            <a:spLocks noGrp="1"/>
          </p:cNvSpPr>
          <p:nvPr>
            <p:ph type="title"/>
          </p:nvPr>
        </p:nvSpPr>
        <p:spPr>
          <a:xfrm>
            <a:off x="839788" y="457200"/>
            <a:ext cx="3932237" cy="1600200"/>
          </a:xfrm>
        </p:spPr>
        <p:txBody>
          <a:bodyPr anchor="b"/>
          <a:lstStyle>
            <a:lvl1pPr>
              <a:defRPr sz="3200"/>
            </a:lvl1pPr>
          </a:lstStyle>
          <a:p>
            <a:r>
              <a:rPr lang="es-MX"/>
              <a:t>Haz clic para modificar el estilo de título del patrón</a:t>
            </a:r>
            <a:endParaRPr lang="es-CO"/>
          </a:p>
        </p:txBody>
      </p:sp>
      <p:sp>
        <p:nvSpPr>
          <p:cNvPr id="3" name="Marcador de posición de imagen 2">
            <a:extLst>
              <a:ext uri="{FF2B5EF4-FFF2-40B4-BE49-F238E27FC236}">
                <a16:creationId xmlns:a16="http://schemas.microsoft.com/office/drawing/2014/main" id="{C08B3433-597C-7E43-A088-A50E4434313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MX"/>
              <a:t>Haz clic en el icono para agregar una imagen</a:t>
            </a:r>
            <a:endParaRPr lang="es-CO"/>
          </a:p>
        </p:txBody>
      </p:sp>
      <p:sp>
        <p:nvSpPr>
          <p:cNvPr id="4" name="Marcador de texto 3">
            <a:extLst>
              <a:ext uri="{FF2B5EF4-FFF2-40B4-BE49-F238E27FC236}">
                <a16:creationId xmlns:a16="http://schemas.microsoft.com/office/drawing/2014/main" id="{A20DB791-C948-D149-A74A-0C0DFCA0B4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MX"/>
              <a:t>Haga clic para modificar los estilos de texto del patrón</a:t>
            </a:r>
          </a:p>
        </p:txBody>
      </p:sp>
      <p:sp>
        <p:nvSpPr>
          <p:cNvPr id="5" name="Marcador de fecha 4">
            <a:extLst>
              <a:ext uri="{FF2B5EF4-FFF2-40B4-BE49-F238E27FC236}">
                <a16:creationId xmlns:a16="http://schemas.microsoft.com/office/drawing/2014/main" id="{1145138C-C370-6E42-902A-0DD2F4F614AE}"/>
              </a:ext>
            </a:extLst>
          </p:cNvPr>
          <p:cNvSpPr>
            <a:spLocks noGrp="1"/>
          </p:cNvSpPr>
          <p:nvPr>
            <p:ph type="dt" sz="half" idx="10"/>
          </p:nvPr>
        </p:nvSpPr>
        <p:spPr/>
        <p:txBody>
          <a:bodyPr/>
          <a:lstStyle/>
          <a:p>
            <a:fld id="{BD986248-06F7-A441-A47A-264EBD310E11}" type="datetimeFigureOut">
              <a:rPr lang="es-CO" smtClean="0"/>
              <a:t>11/04/2025</a:t>
            </a:fld>
            <a:endParaRPr lang="es-CO"/>
          </a:p>
        </p:txBody>
      </p:sp>
      <p:sp>
        <p:nvSpPr>
          <p:cNvPr id="6" name="Marcador de pie de página 5">
            <a:extLst>
              <a:ext uri="{FF2B5EF4-FFF2-40B4-BE49-F238E27FC236}">
                <a16:creationId xmlns:a16="http://schemas.microsoft.com/office/drawing/2014/main" id="{9A61561C-CA9F-0943-8A3E-60233368C60D}"/>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67B72CA4-FB9F-FB4B-8159-119C3846C3CB}"/>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10695029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C6EFFBE1-33C9-1D48-A916-7535B68EC67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F778E02A-26CF-6C46-A280-67C4AA05513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6CE7CDF9-2DDE-C04D-A9B9-78F138A1C3D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D986248-06F7-A441-A47A-264EBD310E11}" type="datetimeFigureOut">
              <a:rPr lang="es-CO" smtClean="0"/>
              <a:t>11/04/2025</a:t>
            </a:fld>
            <a:endParaRPr lang="es-CO"/>
          </a:p>
        </p:txBody>
      </p:sp>
      <p:sp>
        <p:nvSpPr>
          <p:cNvPr id="5" name="Marcador de pie de página 4">
            <a:extLst>
              <a:ext uri="{FF2B5EF4-FFF2-40B4-BE49-F238E27FC236}">
                <a16:creationId xmlns:a16="http://schemas.microsoft.com/office/drawing/2014/main" id="{767570B4-267C-034E-B58B-04C03C9E552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O"/>
          </a:p>
        </p:txBody>
      </p:sp>
      <p:sp>
        <p:nvSpPr>
          <p:cNvPr id="6" name="Marcador de número de diapositiva 5">
            <a:extLst>
              <a:ext uri="{FF2B5EF4-FFF2-40B4-BE49-F238E27FC236}">
                <a16:creationId xmlns:a16="http://schemas.microsoft.com/office/drawing/2014/main" id="{5041693D-7DB1-1144-97E3-85753EC9A0C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15DF6-230E-2E43-B847-68755106EC6D}" type="slidenum">
              <a:rPr lang="es-CO" smtClean="0"/>
              <a:t>‹Nº›</a:t>
            </a:fld>
            <a:endParaRPr lang="es-CO"/>
          </a:p>
        </p:txBody>
      </p:sp>
    </p:spTree>
    <p:extLst>
      <p:ext uri="{BB962C8B-B14F-4D97-AF65-F5344CB8AC3E}">
        <p14:creationId xmlns:p14="http://schemas.microsoft.com/office/powerpoint/2010/main" val="30626094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75" r:id="rId12"/>
    <p:sldLayoutId id="2147483673" r:id="rId13"/>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2.xml"/><Relationship Id="rId5" Type="http://schemas.openxmlformats.org/officeDocument/2006/relationships/image" Target="../media/image12.png"/><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2.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uadroTexto 6"/>
          <p:cNvSpPr txBox="1"/>
          <p:nvPr/>
        </p:nvSpPr>
        <p:spPr>
          <a:xfrm>
            <a:off x="1004501" y="2410578"/>
            <a:ext cx="6835800" cy="1384995"/>
          </a:xfrm>
          <a:prstGeom prst="rect">
            <a:avLst/>
          </a:prstGeom>
          <a:noFill/>
        </p:spPr>
        <p:txBody>
          <a:bodyPr wrap="square" rtlCol="0">
            <a:spAutoFit/>
          </a:bodyPr>
          <a:lstStyle/>
          <a:p>
            <a:r>
              <a:rPr lang="es-ES" sz="2800" b="1" dirty="0">
                <a:solidFill>
                  <a:schemeClr val="tx1">
                    <a:lumMod val="75000"/>
                    <a:lumOff val="25000"/>
                  </a:schemeClr>
                </a:solidFill>
                <a:latin typeface="Work Sans" pitchFamily="2" charset="77"/>
              </a:rPr>
              <a:t>Plataforma integral para la optimización de tareas y rendimiento en CDA </a:t>
            </a:r>
            <a:r>
              <a:rPr lang="es-ES" sz="2800" b="1" dirty="0" err="1">
                <a:solidFill>
                  <a:schemeClr val="tx1">
                    <a:lumMod val="75000"/>
                    <a:lumOff val="25000"/>
                  </a:schemeClr>
                </a:solidFill>
                <a:latin typeface="Work Sans" pitchFamily="2" charset="77"/>
              </a:rPr>
              <a:t>Cediplus</a:t>
            </a:r>
            <a:r>
              <a:rPr lang="es-ES" sz="2800" b="1" dirty="0">
                <a:solidFill>
                  <a:schemeClr val="tx1">
                    <a:lumMod val="75000"/>
                    <a:lumOff val="25000"/>
                  </a:schemeClr>
                </a:solidFill>
                <a:latin typeface="Work Sans" pitchFamily="2" charset="77"/>
              </a:rPr>
              <a:t> Soacha.</a:t>
            </a:r>
          </a:p>
        </p:txBody>
      </p:sp>
      <p:sp>
        <p:nvSpPr>
          <p:cNvPr id="5" name="CuadroTexto 4">
            <a:extLst>
              <a:ext uri="{FF2B5EF4-FFF2-40B4-BE49-F238E27FC236}">
                <a16:creationId xmlns:a16="http://schemas.microsoft.com/office/drawing/2014/main" id="{BB7FD99A-23A8-52CB-636D-C25A1ED10C3E}"/>
              </a:ext>
            </a:extLst>
          </p:cNvPr>
          <p:cNvSpPr txBox="1"/>
          <p:nvPr/>
        </p:nvSpPr>
        <p:spPr>
          <a:xfrm>
            <a:off x="1004501" y="4040604"/>
            <a:ext cx="6097508" cy="738664"/>
          </a:xfrm>
          <a:prstGeom prst="rect">
            <a:avLst/>
          </a:prstGeom>
          <a:noFill/>
        </p:spPr>
        <p:txBody>
          <a:bodyPr wrap="square">
            <a:spAutoFit/>
          </a:bodyPr>
          <a:lstStyle/>
          <a:p>
            <a:r>
              <a:rPr lang="es-ES" sz="1400" b="1" dirty="0">
                <a:solidFill>
                  <a:schemeClr val="tx1">
                    <a:lumMod val="75000"/>
                    <a:lumOff val="25000"/>
                  </a:schemeClr>
                </a:solidFill>
                <a:latin typeface="Work Sans" pitchFamily="2" charset="77"/>
              </a:rPr>
              <a:t>Dayana Machado Muñoz  </a:t>
            </a:r>
          </a:p>
          <a:p>
            <a:r>
              <a:rPr lang="es-ES" sz="1400" b="1" dirty="0">
                <a:solidFill>
                  <a:schemeClr val="tx1">
                    <a:lumMod val="75000"/>
                    <a:lumOff val="25000"/>
                  </a:schemeClr>
                </a:solidFill>
                <a:latin typeface="Work Sans" pitchFamily="2" charset="77"/>
              </a:rPr>
              <a:t>Danna Valentina Rodríguez Clavijo</a:t>
            </a:r>
          </a:p>
          <a:p>
            <a:r>
              <a:rPr lang="es-ES" sz="1400" b="1">
                <a:solidFill>
                  <a:schemeClr val="tx1">
                    <a:lumMod val="75000"/>
                    <a:lumOff val="25000"/>
                  </a:schemeClr>
                </a:solidFill>
                <a:latin typeface="Work Sans" pitchFamily="2" charset="77"/>
              </a:rPr>
              <a:t>Daniel Andrés Valbuena Rodríguez</a:t>
            </a:r>
          </a:p>
        </p:txBody>
      </p:sp>
    </p:spTree>
    <p:extLst>
      <p:ext uri="{BB962C8B-B14F-4D97-AF65-F5344CB8AC3E}">
        <p14:creationId xmlns:p14="http://schemas.microsoft.com/office/powerpoint/2010/main" val="30796166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A596F0-F435-8B50-4488-A472DA910A17}"/>
            </a:ext>
          </a:extLst>
        </p:cNvPr>
        <p:cNvGrpSpPr/>
        <p:nvPr/>
      </p:nvGrpSpPr>
      <p:grpSpPr>
        <a:xfrm>
          <a:off x="0" y="0"/>
          <a:ext cx="0" cy="0"/>
          <a:chOff x="0" y="0"/>
          <a:chExt cx="0" cy="0"/>
        </a:xfrm>
      </p:grpSpPr>
      <p:sp>
        <p:nvSpPr>
          <p:cNvPr id="9" name="Rectángulo: esquinas redondeadas 8">
            <a:extLst>
              <a:ext uri="{FF2B5EF4-FFF2-40B4-BE49-F238E27FC236}">
                <a16:creationId xmlns:a16="http://schemas.microsoft.com/office/drawing/2014/main" id="{6F9A066E-4421-0008-9BF3-B85BFA6080DA}"/>
              </a:ext>
            </a:extLst>
          </p:cNvPr>
          <p:cNvSpPr/>
          <p:nvPr/>
        </p:nvSpPr>
        <p:spPr>
          <a:xfrm>
            <a:off x="817573" y="2231066"/>
            <a:ext cx="2486514" cy="1560243"/>
          </a:xfrm>
          <a:prstGeom prst="roundRect">
            <a:avLst/>
          </a:prstGeom>
          <a:solidFill>
            <a:schemeClr val="accent6">
              <a:lumMod val="40000"/>
              <a:lumOff val="60000"/>
            </a:schemeClr>
          </a:solidFill>
          <a:ln>
            <a:no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s-CO"/>
          </a:p>
        </p:txBody>
      </p:sp>
      <p:sp>
        <p:nvSpPr>
          <p:cNvPr id="24" name="Rectángulo: esquinas redondeadas 23">
            <a:extLst>
              <a:ext uri="{FF2B5EF4-FFF2-40B4-BE49-F238E27FC236}">
                <a16:creationId xmlns:a16="http://schemas.microsoft.com/office/drawing/2014/main" id="{FCD2D58C-CB34-5B73-3C97-1CF51BC94F7B}"/>
              </a:ext>
            </a:extLst>
          </p:cNvPr>
          <p:cNvSpPr/>
          <p:nvPr/>
        </p:nvSpPr>
        <p:spPr>
          <a:xfrm>
            <a:off x="932593" y="2029783"/>
            <a:ext cx="2242098" cy="366923"/>
          </a:xfrm>
          <a:prstGeom prst="roundRect">
            <a:avLst/>
          </a:prstGeom>
          <a:solidFill>
            <a:schemeClr val="accent6"/>
          </a:solidFill>
          <a:ln>
            <a:no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s-CO"/>
          </a:p>
        </p:txBody>
      </p:sp>
      <p:sp>
        <p:nvSpPr>
          <p:cNvPr id="2" name="Título 1">
            <a:extLst>
              <a:ext uri="{FF2B5EF4-FFF2-40B4-BE49-F238E27FC236}">
                <a16:creationId xmlns:a16="http://schemas.microsoft.com/office/drawing/2014/main" id="{657C56FC-B231-8AD9-3BB3-1B88AC52E859}"/>
              </a:ext>
            </a:extLst>
          </p:cNvPr>
          <p:cNvSpPr>
            <a:spLocks noGrp="1"/>
          </p:cNvSpPr>
          <p:nvPr>
            <p:ph type="title"/>
          </p:nvPr>
        </p:nvSpPr>
        <p:spPr/>
        <p:txBody>
          <a:bodyPr>
            <a:normAutofit/>
          </a:bodyPr>
          <a:lstStyle/>
          <a:p>
            <a:pPr algn="ctr"/>
            <a:r>
              <a:rPr lang="es-MX" sz="3800" b="1"/>
              <a:t>Requerimientos funcionales </a:t>
            </a:r>
            <a:endParaRPr lang="es-CO" sz="3800">
              <a:ea typeface="Calibri Light" panose="020F0302020204030204"/>
              <a:cs typeface="Calibri Light" panose="020F0302020204030204"/>
            </a:endParaRPr>
          </a:p>
        </p:txBody>
      </p:sp>
      <p:sp>
        <p:nvSpPr>
          <p:cNvPr id="3" name="Marcador de texto 2">
            <a:extLst>
              <a:ext uri="{FF2B5EF4-FFF2-40B4-BE49-F238E27FC236}">
                <a16:creationId xmlns:a16="http://schemas.microsoft.com/office/drawing/2014/main" id="{637B5A54-659C-1925-9D8C-E883D8093E15}"/>
              </a:ext>
            </a:extLst>
          </p:cNvPr>
          <p:cNvSpPr>
            <a:spLocks noGrp="1"/>
          </p:cNvSpPr>
          <p:nvPr>
            <p:ph type="body" idx="4294967295"/>
          </p:nvPr>
        </p:nvSpPr>
        <p:spPr>
          <a:xfrm>
            <a:off x="881333" y="2049913"/>
            <a:ext cx="2290313" cy="354041"/>
          </a:xfrm>
        </p:spPr>
        <p:txBody>
          <a:bodyPr vert="horz" lIns="91440" tIns="45720" rIns="91440" bIns="45720" rtlCol="0" anchor="t">
            <a:noAutofit/>
          </a:bodyPr>
          <a:lstStyle/>
          <a:p>
            <a:pPr>
              <a:buNone/>
            </a:pPr>
            <a:r>
              <a:rPr lang="es-ES" sz="1700" kern="100">
                <a:ea typeface="Calibri"/>
                <a:cs typeface="Calibri"/>
              </a:rPr>
              <a:t>Gestionar autenticación</a:t>
            </a:r>
          </a:p>
        </p:txBody>
      </p:sp>
      <p:sp>
        <p:nvSpPr>
          <p:cNvPr id="15" name="CuadroTexto 14">
            <a:extLst>
              <a:ext uri="{FF2B5EF4-FFF2-40B4-BE49-F238E27FC236}">
                <a16:creationId xmlns:a16="http://schemas.microsoft.com/office/drawing/2014/main" id="{86357C18-D799-DE1F-DA70-433A34D104AB}"/>
              </a:ext>
            </a:extLst>
          </p:cNvPr>
          <p:cNvSpPr txBox="1"/>
          <p:nvPr/>
        </p:nvSpPr>
        <p:spPr>
          <a:xfrm>
            <a:off x="951949" y="2544147"/>
            <a:ext cx="2212818" cy="1169551"/>
          </a:xfrm>
          <a:prstGeom prst="rect">
            <a:avLst/>
          </a:prstGeom>
          <a:noFill/>
        </p:spPr>
        <p:txBody>
          <a:bodyPr wrap="square" lIns="91440" tIns="45720" rIns="91440" bIns="45720" anchor="t">
            <a:spAutoFit/>
          </a:bodyPr>
          <a:lstStyle/>
          <a:p>
            <a:pPr algn="ctr"/>
            <a:r>
              <a:rPr lang="es-ES" sz="1400">
                <a:latin typeface="Calibri Light"/>
                <a:ea typeface="Calibri Light"/>
                <a:cs typeface="Calibri Light"/>
              </a:rPr>
              <a:t>Iniciar sesión </a:t>
            </a:r>
            <a:br>
              <a:rPr lang="es-ES" sz="1400">
                <a:latin typeface="Calibri Light"/>
                <a:ea typeface="Calibri Light"/>
                <a:cs typeface="Calibri Light"/>
              </a:rPr>
            </a:br>
            <a:r>
              <a:rPr lang="es-ES" sz="1400">
                <a:latin typeface="Calibri Light"/>
                <a:ea typeface="Calibri Light"/>
                <a:cs typeface="Calibri Light"/>
              </a:rPr>
              <a:t>Recuperar contraseña Gestionar contraseña Controlar permisos </a:t>
            </a:r>
            <a:br>
              <a:rPr lang="es-ES" sz="1400">
                <a:latin typeface="Calibri Light"/>
                <a:ea typeface="Calibri Light"/>
                <a:cs typeface="Calibri Light"/>
              </a:rPr>
            </a:br>
            <a:r>
              <a:rPr lang="es-ES" sz="1400">
                <a:latin typeface="Calibri Light"/>
                <a:ea typeface="Calibri Light"/>
                <a:cs typeface="Calibri Light"/>
              </a:rPr>
              <a:t>Cambio </a:t>
            </a:r>
            <a:r>
              <a:rPr lang="es-ES" sz="1400" b="0" i="0" kern="1200">
                <a:effectLst/>
                <a:latin typeface="Calibri Light"/>
                <a:ea typeface="Calibri Light"/>
                <a:cs typeface="Calibri Light"/>
              </a:rPr>
              <a:t>de </a:t>
            </a:r>
            <a:r>
              <a:rPr lang="es-ES" sz="1400">
                <a:latin typeface="Calibri Light"/>
                <a:ea typeface="Calibri Light"/>
                <a:cs typeface="Calibri Light"/>
              </a:rPr>
              <a:t>estado</a:t>
            </a:r>
            <a:endParaRPr lang="es-MX"/>
          </a:p>
        </p:txBody>
      </p:sp>
      <p:sp>
        <p:nvSpPr>
          <p:cNvPr id="26" name="Rectángulo: esquinas redondeadas 25">
            <a:extLst>
              <a:ext uri="{FF2B5EF4-FFF2-40B4-BE49-F238E27FC236}">
                <a16:creationId xmlns:a16="http://schemas.microsoft.com/office/drawing/2014/main" id="{A1406F75-D564-3D0F-33AC-6ECA4B5103D5}"/>
              </a:ext>
            </a:extLst>
          </p:cNvPr>
          <p:cNvSpPr/>
          <p:nvPr/>
        </p:nvSpPr>
        <p:spPr>
          <a:xfrm>
            <a:off x="4972895" y="2231065"/>
            <a:ext cx="2486514" cy="1560243"/>
          </a:xfrm>
          <a:prstGeom prst="roundRect">
            <a:avLst/>
          </a:prstGeom>
          <a:solidFill>
            <a:schemeClr val="accent6">
              <a:lumMod val="40000"/>
              <a:lumOff val="60000"/>
            </a:schemeClr>
          </a:solidFill>
          <a:ln>
            <a:no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s-CO"/>
          </a:p>
        </p:txBody>
      </p:sp>
      <p:sp>
        <p:nvSpPr>
          <p:cNvPr id="27" name="Rectángulo: esquinas redondeadas 26">
            <a:extLst>
              <a:ext uri="{FF2B5EF4-FFF2-40B4-BE49-F238E27FC236}">
                <a16:creationId xmlns:a16="http://schemas.microsoft.com/office/drawing/2014/main" id="{C61AC07A-5092-01C0-6515-17AB25235834}"/>
              </a:ext>
            </a:extLst>
          </p:cNvPr>
          <p:cNvSpPr/>
          <p:nvPr/>
        </p:nvSpPr>
        <p:spPr>
          <a:xfrm>
            <a:off x="5102026" y="2029782"/>
            <a:ext cx="2242098" cy="366923"/>
          </a:xfrm>
          <a:prstGeom prst="roundRect">
            <a:avLst/>
          </a:prstGeom>
          <a:solidFill>
            <a:schemeClr val="accent6"/>
          </a:solidFill>
          <a:ln>
            <a:no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s-CO"/>
          </a:p>
        </p:txBody>
      </p:sp>
      <p:sp>
        <p:nvSpPr>
          <p:cNvPr id="29" name="Marcador de texto 2">
            <a:extLst>
              <a:ext uri="{FF2B5EF4-FFF2-40B4-BE49-F238E27FC236}">
                <a16:creationId xmlns:a16="http://schemas.microsoft.com/office/drawing/2014/main" id="{4115C046-D0F7-975D-E378-27E8681EA3D7}"/>
              </a:ext>
            </a:extLst>
          </p:cNvPr>
          <p:cNvSpPr txBox="1">
            <a:spLocks/>
          </p:cNvSpPr>
          <p:nvPr/>
        </p:nvSpPr>
        <p:spPr>
          <a:xfrm>
            <a:off x="5059393" y="2058539"/>
            <a:ext cx="2290313" cy="354041"/>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buFont typeface="Arial" panose="020B0604020202020204" pitchFamily="34" charset="0"/>
              <a:buNone/>
            </a:pPr>
            <a:r>
              <a:rPr lang="es-ES" sz="1700" kern="100">
                <a:ea typeface="Calibri"/>
                <a:cs typeface="Calibri"/>
              </a:rPr>
              <a:t>Gestionar usuarios</a:t>
            </a:r>
          </a:p>
        </p:txBody>
      </p:sp>
      <p:sp>
        <p:nvSpPr>
          <p:cNvPr id="30" name="CuadroTexto 29">
            <a:extLst>
              <a:ext uri="{FF2B5EF4-FFF2-40B4-BE49-F238E27FC236}">
                <a16:creationId xmlns:a16="http://schemas.microsoft.com/office/drawing/2014/main" id="{446C7C9E-2E60-6CBC-2783-AD9C3A7DC3EA}"/>
              </a:ext>
            </a:extLst>
          </p:cNvPr>
          <p:cNvSpPr txBox="1"/>
          <p:nvPr/>
        </p:nvSpPr>
        <p:spPr>
          <a:xfrm>
            <a:off x="5121382" y="2431257"/>
            <a:ext cx="2212818" cy="1169551"/>
          </a:xfrm>
          <a:prstGeom prst="rect">
            <a:avLst/>
          </a:prstGeom>
          <a:noFill/>
        </p:spPr>
        <p:txBody>
          <a:bodyPr wrap="square" lIns="91440" tIns="45720" rIns="91440" bIns="45720" anchor="t">
            <a:spAutoFit/>
          </a:bodyPr>
          <a:lstStyle/>
          <a:p>
            <a:pPr algn="ctr"/>
            <a:r>
              <a:rPr lang="es-ES" sz="1400">
                <a:latin typeface="Calibri Light"/>
                <a:ea typeface="Calibri Light"/>
                <a:cs typeface="Calibri Light"/>
              </a:rPr>
              <a:t>Crear usuarios </a:t>
            </a:r>
            <a:br>
              <a:rPr lang="es-ES" sz="1400">
                <a:latin typeface="Calibri Light"/>
                <a:ea typeface="Calibri Light"/>
                <a:cs typeface="Calibri Light"/>
              </a:rPr>
            </a:br>
            <a:r>
              <a:rPr lang="es-ES" sz="1400">
                <a:latin typeface="Calibri Light"/>
                <a:ea typeface="Calibri Light"/>
                <a:cs typeface="Calibri Light"/>
              </a:rPr>
              <a:t>Editar usuarios </a:t>
            </a:r>
            <a:br>
              <a:rPr lang="es-ES" sz="1400">
                <a:latin typeface="Calibri Light"/>
                <a:ea typeface="Calibri Light"/>
                <a:cs typeface="Calibri Light"/>
              </a:rPr>
            </a:br>
            <a:r>
              <a:rPr lang="es-ES" sz="1400">
                <a:latin typeface="Calibri Light"/>
                <a:ea typeface="Calibri Light"/>
                <a:cs typeface="Calibri Light"/>
              </a:rPr>
              <a:t>Eliminar usuarios </a:t>
            </a:r>
            <a:br>
              <a:rPr lang="es-ES" sz="1400">
                <a:latin typeface="Calibri Light"/>
                <a:ea typeface="Calibri Light"/>
                <a:cs typeface="Calibri Light"/>
              </a:rPr>
            </a:br>
            <a:r>
              <a:rPr lang="es-ES" sz="1400">
                <a:latin typeface="Calibri Light"/>
                <a:ea typeface="Calibri Light"/>
                <a:cs typeface="Calibri Light"/>
              </a:rPr>
              <a:t>Consultar usuarios </a:t>
            </a:r>
            <a:br>
              <a:rPr lang="es-ES" sz="1400">
                <a:latin typeface="Calibri Light"/>
                <a:ea typeface="Calibri Light"/>
                <a:cs typeface="Calibri Light"/>
              </a:rPr>
            </a:br>
            <a:r>
              <a:rPr lang="es-ES" sz="1400">
                <a:latin typeface="Calibri Light"/>
                <a:ea typeface="Calibri Light"/>
                <a:cs typeface="Calibri Light"/>
              </a:rPr>
              <a:t>Asignar roles </a:t>
            </a:r>
            <a:endParaRPr lang="es-MX"/>
          </a:p>
        </p:txBody>
      </p:sp>
      <p:sp>
        <p:nvSpPr>
          <p:cNvPr id="46" name="Rectángulo: esquinas redondeadas 45">
            <a:extLst>
              <a:ext uri="{FF2B5EF4-FFF2-40B4-BE49-F238E27FC236}">
                <a16:creationId xmlns:a16="http://schemas.microsoft.com/office/drawing/2014/main" id="{B88997D7-FF46-19D0-2374-546939B69535}"/>
              </a:ext>
            </a:extLst>
          </p:cNvPr>
          <p:cNvSpPr/>
          <p:nvPr/>
        </p:nvSpPr>
        <p:spPr>
          <a:xfrm>
            <a:off x="8567236" y="2231332"/>
            <a:ext cx="2931945" cy="2074099"/>
          </a:xfrm>
          <a:prstGeom prst="roundRect">
            <a:avLst/>
          </a:prstGeom>
          <a:solidFill>
            <a:schemeClr val="accent6">
              <a:lumMod val="40000"/>
              <a:lumOff val="60000"/>
            </a:schemeClr>
          </a:solidFill>
          <a:ln>
            <a:no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s-CO"/>
          </a:p>
        </p:txBody>
      </p:sp>
      <p:sp>
        <p:nvSpPr>
          <p:cNvPr id="47" name="Rectángulo: esquinas redondeadas 46">
            <a:extLst>
              <a:ext uri="{FF2B5EF4-FFF2-40B4-BE49-F238E27FC236}">
                <a16:creationId xmlns:a16="http://schemas.microsoft.com/office/drawing/2014/main" id="{720E89D5-D543-3D93-A3B8-45B7B1B562B1}"/>
              </a:ext>
            </a:extLst>
          </p:cNvPr>
          <p:cNvSpPr/>
          <p:nvPr/>
        </p:nvSpPr>
        <p:spPr>
          <a:xfrm>
            <a:off x="8926403" y="2044160"/>
            <a:ext cx="2242098" cy="366923"/>
          </a:xfrm>
          <a:prstGeom prst="roundRect">
            <a:avLst/>
          </a:prstGeom>
          <a:solidFill>
            <a:schemeClr val="accent6"/>
          </a:solidFill>
          <a:ln>
            <a:no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s-CO"/>
          </a:p>
        </p:txBody>
      </p:sp>
      <p:sp>
        <p:nvSpPr>
          <p:cNvPr id="49" name="Marcador de texto 2">
            <a:extLst>
              <a:ext uri="{FF2B5EF4-FFF2-40B4-BE49-F238E27FC236}">
                <a16:creationId xmlns:a16="http://schemas.microsoft.com/office/drawing/2014/main" id="{A073FB3C-0976-1F5B-5604-2535845EB16F}"/>
              </a:ext>
            </a:extLst>
          </p:cNvPr>
          <p:cNvSpPr txBox="1">
            <a:spLocks/>
          </p:cNvSpPr>
          <p:nvPr/>
        </p:nvSpPr>
        <p:spPr>
          <a:xfrm>
            <a:off x="8941280" y="2058540"/>
            <a:ext cx="2290313" cy="354041"/>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buFont typeface="Arial" panose="020B0604020202020204" pitchFamily="34" charset="0"/>
              <a:buNone/>
            </a:pPr>
            <a:r>
              <a:rPr lang="es-ES" sz="1700" kern="100">
                <a:ea typeface="Calibri"/>
                <a:cs typeface="Calibri"/>
              </a:rPr>
              <a:t>Gestionar tareas</a:t>
            </a:r>
          </a:p>
        </p:txBody>
      </p:sp>
      <p:sp>
        <p:nvSpPr>
          <p:cNvPr id="50" name="CuadroTexto 49">
            <a:extLst>
              <a:ext uri="{FF2B5EF4-FFF2-40B4-BE49-F238E27FC236}">
                <a16:creationId xmlns:a16="http://schemas.microsoft.com/office/drawing/2014/main" id="{E3B5D588-B55F-BBB0-C6B5-454E83F7776C}"/>
              </a:ext>
            </a:extLst>
          </p:cNvPr>
          <p:cNvSpPr txBox="1"/>
          <p:nvPr/>
        </p:nvSpPr>
        <p:spPr>
          <a:xfrm>
            <a:off x="8571948" y="2544148"/>
            <a:ext cx="2931686" cy="1586061"/>
          </a:xfrm>
          <a:prstGeom prst="rect">
            <a:avLst/>
          </a:prstGeom>
          <a:noFill/>
        </p:spPr>
        <p:txBody>
          <a:bodyPr wrap="square" lIns="91440" tIns="45720" rIns="91440" bIns="45720" anchor="t">
            <a:spAutoFit/>
          </a:bodyPr>
          <a:lstStyle/>
          <a:p>
            <a:pPr algn="ctr"/>
            <a:r>
              <a:rPr lang="es-ES" sz="1400">
                <a:latin typeface="Calibri Light"/>
                <a:ea typeface="Calibri Light"/>
                <a:cs typeface="Calibri Light"/>
              </a:rPr>
              <a:t>Asignar tareas </a:t>
            </a:r>
            <a:br>
              <a:rPr lang="es-ES" sz="1400">
                <a:latin typeface="Calibri Light"/>
                <a:ea typeface="Calibri Light"/>
                <a:cs typeface="Calibri Light"/>
              </a:rPr>
            </a:br>
            <a:r>
              <a:rPr lang="es-ES" sz="1400">
                <a:latin typeface="Calibri Light"/>
                <a:ea typeface="Calibri Light"/>
                <a:cs typeface="Calibri Light"/>
              </a:rPr>
              <a:t>Editar tareas </a:t>
            </a:r>
            <a:br>
              <a:rPr lang="es-ES" sz="1400">
                <a:latin typeface="Calibri Light"/>
                <a:ea typeface="Calibri Light"/>
                <a:cs typeface="Calibri Light"/>
              </a:rPr>
            </a:br>
            <a:r>
              <a:rPr lang="es-ES" sz="1400">
                <a:latin typeface="Calibri Light"/>
                <a:ea typeface="Calibri Light"/>
                <a:cs typeface="Calibri Light"/>
              </a:rPr>
              <a:t>Eliminar tareas </a:t>
            </a:r>
            <a:br>
              <a:rPr lang="es-ES" sz="1400">
                <a:latin typeface="Calibri Light"/>
                <a:ea typeface="Calibri Light"/>
                <a:cs typeface="Calibri Light"/>
              </a:rPr>
            </a:br>
            <a:r>
              <a:rPr lang="es-ES" sz="1400">
                <a:latin typeface="Calibri Light"/>
                <a:ea typeface="Calibri Light"/>
                <a:cs typeface="Calibri Light"/>
              </a:rPr>
              <a:t>Crear tareas </a:t>
            </a:r>
            <a:br>
              <a:rPr lang="es-ES" sz="1400">
                <a:latin typeface="Calibri Light"/>
                <a:ea typeface="Calibri Light"/>
                <a:cs typeface="Calibri Light"/>
              </a:rPr>
            </a:br>
            <a:r>
              <a:rPr lang="es-ES" sz="1400">
                <a:latin typeface="Calibri Light"/>
                <a:ea typeface="Calibri Light"/>
                <a:cs typeface="Calibri Light"/>
              </a:rPr>
              <a:t>Establecer prioridades de tareas </a:t>
            </a:r>
            <a:br>
              <a:rPr lang="es-ES" sz="1400">
                <a:latin typeface="Calibri Light"/>
                <a:ea typeface="Calibri Light"/>
                <a:cs typeface="Calibri Light"/>
              </a:rPr>
            </a:br>
            <a:r>
              <a:rPr lang="es-ES" sz="1400">
                <a:latin typeface="Calibri Light"/>
                <a:ea typeface="Calibri Light"/>
                <a:cs typeface="Calibri Light"/>
              </a:rPr>
              <a:t>Ofrecer visualización flexible </a:t>
            </a:r>
            <a:r>
              <a:rPr lang="es-ES" sz="1400" b="0" i="0" kern="1200">
                <a:effectLst/>
                <a:latin typeface="Calibri Light"/>
                <a:ea typeface="Calibri Light"/>
                <a:cs typeface="Calibri Light"/>
              </a:rPr>
              <a:t>de </a:t>
            </a:r>
            <a:r>
              <a:rPr lang="es-ES" sz="1400">
                <a:latin typeface="Calibri Light"/>
                <a:ea typeface="Calibri Light"/>
                <a:cs typeface="Calibri Light"/>
              </a:rPr>
              <a:t>tareas (Calendario)</a:t>
            </a:r>
            <a:endParaRPr lang="es-MX"/>
          </a:p>
        </p:txBody>
      </p:sp>
      <p:sp>
        <p:nvSpPr>
          <p:cNvPr id="51" name="Rectángulo: esquinas redondeadas 50">
            <a:extLst>
              <a:ext uri="{FF2B5EF4-FFF2-40B4-BE49-F238E27FC236}">
                <a16:creationId xmlns:a16="http://schemas.microsoft.com/office/drawing/2014/main" id="{8AEDBFCF-1E8B-48D4-9BE4-45EB9D39EB90}"/>
              </a:ext>
            </a:extLst>
          </p:cNvPr>
          <p:cNvSpPr/>
          <p:nvPr/>
        </p:nvSpPr>
        <p:spPr>
          <a:xfrm>
            <a:off x="2457390" y="4502689"/>
            <a:ext cx="3131896" cy="1802527"/>
          </a:xfrm>
          <a:prstGeom prst="roundRect">
            <a:avLst/>
          </a:prstGeom>
          <a:solidFill>
            <a:schemeClr val="accent6">
              <a:lumMod val="40000"/>
              <a:lumOff val="60000"/>
            </a:schemeClr>
          </a:solidFill>
          <a:ln>
            <a:no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s-CO"/>
          </a:p>
        </p:txBody>
      </p:sp>
      <p:sp>
        <p:nvSpPr>
          <p:cNvPr id="52" name="Rectángulo: esquinas redondeadas 51">
            <a:extLst>
              <a:ext uri="{FF2B5EF4-FFF2-40B4-BE49-F238E27FC236}">
                <a16:creationId xmlns:a16="http://schemas.microsoft.com/office/drawing/2014/main" id="{30BFB3B9-3C61-4423-9D10-756BB4AD825D}"/>
              </a:ext>
            </a:extLst>
          </p:cNvPr>
          <p:cNvSpPr/>
          <p:nvPr/>
        </p:nvSpPr>
        <p:spPr>
          <a:xfrm>
            <a:off x="2873536" y="4315783"/>
            <a:ext cx="2242098" cy="366923"/>
          </a:xfrm>
          <a:prstGeom prst="roundRect">
            <a:avLst/>
          </a:prstGeom>
          <a:solidFill>
            <a:schemeClr val="accent6"/>
          </a:solidFill>
          <a:ln>
            <a:no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s-CO"/>
          </a:p>
        </p:txBody>
      </p:sp>
      <p:sp>
        <p:nvSpPr>
          <p:cNvPr id="54" name="Marcador de texto 2">
            <a:extLst>
              <a:ext uri="{FF2B5EF4-FFF2-40B4-BE49-F238E27FC236}">
                <a16:creationId xmlns:a16="http://schemas.microsoft.com/office/drawing/2014/main" id="{AC028C3D-90C0-8C4C-BA36-E2FF22FE2C12}"/>
              </a:ext>
            </a:extLst>
          </p:cNvPr>
          <p:cNvSpPr txBox="1">
            <a:spLocks/>
          </p:cNvSpPr>
          <p:nvPr/>
        </p:nvSpPr>
        <p:spPr>
          <a:xfrm>
            <a:off x="2888412" y="4315785"/>
            <a:ext cx="2290313" cy="354041"/>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buFont typeface="Arial" panose="020B0604020202020204" pitchFamily="34" charset="0"/>
              <a:buNone/>
            </a:pPr>
            <a:r>
              <a:rPr lang="es-ES" sz="1700" kern="100">
                <a:ea typeface="Calibri"/>
                <a:cs typeface="Calibri"/>
              </a:rPr>
              <a:t>Gestionar reportes</a:t>
            </a:r>
          </a:p>
        </p:txBody>
      </p:sp>
      <p:sp>
        <p:nvSpPr>
          <p:cNvPr id="55" name="CuadroTexto 54">
            <a:extLst>
              <a:ext uri="{FF2B5EF4-FFF2-40B4-BE49-F238E27FC236}">
                <a16:creationId xmlns:a16="http://schemas.microsoft.com/office/drawing/2014/main" id="{C4471E50-D8BF-1F4C-F737-6D31E684A5E8}"/>
              </a:ext>
            </a:extLst>
          </p:cNvPr>
          <p:cNvSpPr txBox="1"/>
          <p:nvPr/>
        </p:nvSpPr>
        <p:spPr>
          <a:xfrm>
            <a:off x="2461572" y="4815770"/>
            <a:ext cx="3132968" cy="1384995"/>
          </a:xfrm>
          <a:prstGeom prst="rect">
            <a:avLst/>
          </a:prstGeom>
          <a:noFill/>
        </p:spPr>
        <p:txBody>
          <a:bodyPr wrap="square" lIns="91440" tIns="45720" rIns="91440" bIns="45720" anchor="t">
            <a:spAutoFit/>
          </a:bodyPr>
          <a:lstStyle/>
          <a:p>
            <a:pPr algn="ctr"/>
            <a:r>
              <a:rPr lang="es-ES" sz="1400">
                <a:latin typeface="Calibri Light"/>
                <a:ea typeface="Calibri Light"/>
                <a:cs typeface="Calibri Light"/>
              </a:rPr>
              <a:t>Monitorear el progreso </a:t>
            </a:r>
            <a:br>
              <a:rPr lang="es-ES" sz="1400">
                <a:latin typeface="Calibri Light"/>
                <a:ea typeface="Calibri Light"/>
                <a:cs typeface="Calibri Light"/>
              </a:rPr>
            </a:br>
            <a:r>
              <a:rPr lang="es-ES" sz="1400">
                <a:latin typeface="Calibri Light"/>
                <a:ea typeface="Calibri Light"/>
                <a:cs typeface="Calibri Light"/>
              </a:rPr>
              <a:t>Enviar notificaciones y recordatorios </a:t>
            </a:r>
            <a:br>
              <a:rPr lang="es-ES" sz="1400">
                <a:latin typeface="Calibri Light"/>
                <a:ea typeface="Calibri Light"/>
                <a:cs typeface="Calibri Light"/>
              </a:rPr>
            </a:br>
            <a:r>
              <a:rPr lang="es-ES" sz="1400">
                <a:latin typeface="Calibri Light"/>
                <a:ea typeface="Calibri Light"/>
                <a:cs typeface="Calibri Light"/>
              </a:rPr>
              <a:t>Desactivar notificaciones y recordatorios </a:t>
            </a:r>
            <a:br>
              <a:rPr lang="es-ES" sz="1400">
                <a:latin typeface="Calibri Light"/>
                <a:ea typeface="Calibri Light"/>
                <a:cs typeface="Calibri Light"/>
              </a:rPr>
            </a:br>
            <a:r>
              <a:rPr lang="es-ES" sz="1400">
                <a:latin typeface="Calibri Light"/>
                <a:ea typeface="Calibri Light"/>
                <a:cs typeface="Calibri Light"/>
              </a:rPr>
              <a:t>Generar informes </a:t>
            </a:r>
            <a:br>
              <a:rPr lang="es-ES" sz="1400">
                <a:latin typeface="Calibri Light"/>
                <a:ea typeface="Calibri Light"/>
                <a:cs typeface="Calibri Light"/>
              </a:rPr>
            </a:br>
            <a:r>
              <a:rPr lang="es-ES" sz="1400">
                <a:latin typeface="Calibri Light"/>
                <a:ea typeface="Calibri Light"/>
                <a:cs typeface="Calibri Light"/>
              </a:rPr>
              <a:t>Exportar informes (PDF) </a:t>
            </a:r>
            <a:br>
              <a:rPr lang="es-ES" sz="1400">
                <a:latin typeface="Calibri Light"/>
                <a:ea typeface="Calibri Light"/>
                <a:cs typeface="Calibri Light"/>
              </a:rPr>
            </a:br>
            <a:r>
              <a:rPr lang="es-ES" sz="1400">
                <a:latin typeface="Calibri Light"/>
                <a:ea typeface="Calibri Light"/>
                <a:cs typeface="Calibri Light"/>
              </a:rPr>
              <a:t>Actualizar informes Eliminar informes</a:t>
            </a:r>
            <a:endParaRPr lang="es-MX"/>
          </a:p>
        </p:txBody>
      </p:sp>
      <p:sp>
        <p:nvSpPr>
          <p:cNvPr id="56" name="Rectángulo: esquinas redondeadas 55">
            <a:extLst>
              <a:ext uri="{FF2B5EF4-FFF2-40B4-BE49-F238E27FC236}">
                <a16:creationId xmlns:a16="http://schemas.microsoft.com/office/drawing/2014/main" id="{23E59C84-1BF4-340D-74F9-BF956A982F2B}"/>
              </a:ext>
            </a:extLst>
          </p:cNvPr>
          <p:cNvSpPr/>
          <p:nvPr/>
        </p:nvSpPr>
        <p:spPr>
          <a:xfrm>
            <a:off x="7086899" y="4784910"/>
            <a:ext cx="2486514" cy="1560243"/>
          </a:xfrm>
          <a:prstGeom prst="roundRect">
            <a:avLst/>
          </a:prstGeom>
          <a:solidFill>
            <a:schemeClr val="accent6">
              <a:lumMod val="40000"/>
              <a:lumOff val="60000"/>
            </a:schemeClr>
          </a:solidFill>
          <a:ln>
            <a:no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s-CO"/>
          </a:p>
        </p:txBody>
      </p:sp>
      <p:sp>
        <p:nvSpPr>
          <p:cNvPr id="57" name="Rectángulo: esquinas redondeadas 56">
            <a:extLst>
              <a:ext uri="{FF2B5EF4-FFF2-40B4-BE49-F238E27FC236}">
                <a16:creationId xmlns:a16="http://schemas.microsoft.com/office/drawing/2014/main" id="{61EC4A30-0C84-776F-4B55-B3F88C0E2906}"/>
              </a:ext>
            </a:extLst>
          </p:cNvPr>
          <p:cNvSpPr/>
          <p:nvPr/>
        </p:nvSpPr>
        <p:spPr>
          <a:xfrm>
            <a:off x="7201919" y="4583627"/>
            <a:ext cx="2242098" cy="366923"/>
          </a:xfrm>
          <a:prstGeom prst="roundRect">
            <a:avLst/>
          </a:prstGeom>
          <a:solidFill>
            <a:schemeClr val="accent6"/>
          </a:solidFill>
          <a:ln>
            <a:no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s-CO"/>
          </a:p>
        </p:txBody>
      </p:sp>
      <p:sp>
        <p:nvSpPr>
          <p:cNvPr id="58" name="Marcador de texto 2">
            <a:extLst>
              <a:ext uri="{FF2B5EF4-FFF2-40B4-BE49-F238E27FC236}">
                <a16:creationId xmlns:a16="http://schemas.microsoft.com/office/drawing/2014/main" id="{D98B28ED-1542-A826-AA7C-98EDC92867A9}"/>
              </a:ext>
            </a:extLst>
          </p:cNvPr>
          <p:cNvSpPr txBox="1">
            <a:spLocks/>
          </p:cNvSpPr>
          <p:nvPr/>
        </p:nvSpPr>
        <p:spPr>
          <a:xfrm>
            <a:off x="7216795" y="4583629"/>
            <a:ext cx="2290313" cy="354041"/>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buFont typeface="Arial" panose="020B0604020202020204" pitchFamily="34" charset="0"/>
              <a:buNone/>
            </a:pPr>
            <a:r>
              <a:rPr lang="es-ES" sz="1700" kern="100">
                <a:ea typeface="Calibri"/>
                <a:cs typeface="Calibri"/>
              </a:rPr>
              <a:t>Gestionar chat</a:t>
            </a:r>
          </a:p>
        </p:txBody>
      </p:sp>
      <p:sp>
        <p:nvSpPr>
          <p:cNvPr id="59" name="CuadroTexto 58">
            <a:extLst>
              <a:ext uri="{FF2B5EF4-FFF2-40B4-BE49-F238E27FC236}">
                <a16:creationId xmlns:a16="http://schemas.microsoft.com/office/drawing/2014/main" id="{5AA0BC80-74A2-5F65-6A98-828FED5304DC}"/>
              </a:ext>
            </a:extLst>
          </p:cNvPr>
          <p:cNvSpPr txBox="1"/>
          <p:nvPr/>
        </p:nvSpPr>
        <p:spPr>
          <a:xfrm>
            <a:off x="6761200" y="5097991"/>
            <a:ext cx="3118591" cy="1169551"/>
          </a:xfrm>
          <a:prstGeom prst="rect">
            <a:avLst/>
          </a:prstGeom>
          <a:noFill/>
        </p:spPr>
        <p:txBody>
          <a:bodyPr wrap="square" lIns="91440" tIns="45720" rIns="91440" bIns="45720" anchor="t">
            <a:spAutoFit/>
          </a:bodyPr>
          <a:lstStyle/>
          <a:p>
            <a:pPr algn="ctr"/>
            <a:r>
              <a:rPr lang="es-ES" sz="1400">
                <a:latin typeface="Calibri Light"/>
                <a:ea typeface="Calibri Light"/>
                <a:cs typeface="Calibri Light"/>
              </a:rPr>
              <a:t>Crear grupos </a:t>
            </a:r>
            <a:br>
              <a:rPr lang="es-ES" sz="1400">
                <a:latin typeface="Calibri Light"/>
                <a:ea typeface="Calibri Light"/>
                <a:cs typeface="Calibri Light"/>
              </a:rPr>
            </a:br>
            <a:r>
              <a:rPr lang="es-ES" sz="1400">
                <a:latin typeface="Calibri Light"/>
                <a:ea typeface="Calibri Light"/>
                <a:cs typeface="Calibri Light"/>
              </a:rPr>
              <a:t>Enviar mensajes entre usuarios </a:t>
            </a:r>
            <a:br>
              <a:rPr lang="es-ES" sz="1400">
                <a:latin typeface="Calibri Light"/>
                <a:ea typeface="Calibri Light"/>
                <a:cs typeface="Calibri Light"/>
              </a:rPr>
            </a:br>
            <a:r>
              <a:rPr lang="es-ES" sz="1400">
                <a:latin typeface="Calibri Light"/>
                <a:ea typeface="Calibri Light"/>
                <a:cs typeface="Calibri Light"/>
              </a:rPr>
              <a:t>Implementar envío </a:t>
            </a:r>
            <a:r>
              <a:rPr lang="es-ES" sz="1400" b="0" i="0" kern="1200">
                <a:effectLst/>
                <a:latin typeface="Calibri Light"/>
                <a:ea typeface="Calibri Light"/>
                <a:cs typeface="Calibri Light"/>
              </a:rPr>
              <a:t>de </a:t>
            </a:r>
            <a:r>
              <a:rPr lang="es-ES" sz="1400">
                <a:latin typeface="Calibri Light"/>
                <a:ea typeface="Calibri Light"/>
                <a:cs typeface="Calibri Light"/>
              </a:rPr>
              <a:t>archivos </a:t>
            </a:r>
            <a:br>
              <a:rPr lang="es-ES" sz="1400">
                <a:latin typeface="Calibri Light"/>
                <a:ea typeface="Calibri Light"/>
                <a:cs typeface="Calibri Light"/>
              </a:rPr>
            </a:br>
            <a:r>
              <a:rPr lang="es-ES" sz="1400">
                <a:latin typeface="Calibri Light"/>
                <a:ea typeface="Calibri Light"/>
                <a:cs typeface="Calibri Light"/>
              </a:rPr>
              <a:t>Notificar sobre mensajes </a:t>
            </a:r>
            <a:br>
              <a:rPr lang="es-ES" sz="1400">
                <a:latin typeface="Calibri Light"/>
                <a:ea typeface="Calibri Light"/>
                <a:cs typeface="Calibri Light"/>
              </a:rPr>
            </a:br>
            <a:r>
              <a:rPr lang="es-ES" sz="1400">
                <a:latin typeface="Calibri Light"/>
                <a:ea typeface="Calibri Light"/>
                <a:cs typeface="Calibri Light"/>
              </a:rPr>
              <a:t>Eliminar chat</a:t>
            </a:r>
            <a:endParaRPr lang="es-MX"/>
          </a:p>
        </p:txBody>
      </p:sp>
    </p:spTree>
    <p:extLst>
      <p:ext uri="{BB962C8B-B14F-4D97-AF65-F5344CB8AC3E}">
        <p14:creationId xmlns:p14="http://schemas.microsoft.com/office/powerpoint/2010/main" val="39953770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A596F0-F435-8B50-4488-A472DA910A17}"/>
            </a:ext>
          </a:extLst>
        </p:cNvPr>
        <p:cNvGrpSpPr/>
        <p:nvPr/>
      </p:nvGrpSpPr>
      <p:grpSpPr>
        <a:xfrm>
          <a:off x="0" y="0"/>
          <a:ext cx="0" cy="0"/>
          <a:chOff x="0" y="0"/>
          <a:chExt cx="0" cy="0"/>
        </a:xfrm>
      </p:grpSpPr>
      <p:sp>
        <p:nvSpPr>
          <p:cNvPr id="5" name="Rectángulo: esquinas redondeadas 4">
            <a:extLst>
              <a:ext uri="{FF2B5EF4-FFF2-40B4-BE49-F238E27FC236}">
                <a16:creationId xmlns:a16="http://schemas.microsoft.com/office/drawing/2014/main" id="{D6FBCE69-4E34-8A03-BFAA-0FB0B2A3E604}"/>
              </a:ext>
            </a:extLst>
          </p:cNvPr>
          <p:cNvSpPr/>
          <p:nvPr/>
        </p:nvSpPr>
        <p:spPr>
          <a:xfrm>
            <a:off x="4785723" y="2101670"/>
            <a:ext cx="2630287" cy="3486809"/>
          </a:xfrm>
          <a:prstGeom prst="roundRect">
            <a:avLst/>
          </a:prstGeom>
          <a:solidFill>
            <a:schemeClr val="accent6">
              <a:lumMod val="40000"/>
              <a:lumOff val="60000"/>
            </a:schemeClr>
          </a:solidFill>
          <a:ln>
            <a:no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s-CO"/>
          </a:p>
        </p:txBody>
      </p:sp>
      <p:sp>
        <p:nvSpPr>
          <p:cNvPr id="2" name="Título 1">
            <a:extLst>
              <a:ext uri="{FF2B5EF4-FFF2-40B4-BE49-F238E27FC236}">
                <a16:creationId xmlns:a16="http://schemas.microsoft.com/office/drawing/2014/main" id="{657C56FC-B231-8AD9-3BB3-1B88AC52E859}"/>
              </a:ext>
            </a:extLst>
          </p:cNvPr>
          <p:cNvSpPr>
            <a:spLocks noGrp="1"/>
          </p:cNvSpPr>
          <p:nvPr>
            <p:ph type="title"/>
          </p:nvPr>
        </p:nvSpPr>
        <p:spPr/>
        <p:txBody>
          <a:bodyPr>
            <a:normAutofit/>
          </a:bodyPr>
          <a:lstStyle/>
          <a:p>
            <a:pPr algn="ctr"/>
            <a:r>
              <a:rPr lang="es-MX" sz="3800" b="1"/>
              <a:t>Requerimientos</a:t>
            </a:r>
            <a:r>
              <a:rPr lang="es-MX" sz="3800" b="1" i="0" kern="1200">
                <a:effectLst/>
                <a:latin typeface="+mj-lt"/>
                <a:ea typeface="+mj-ea"/>
                <a:cs typeface="+mj-cs"/>
              </a:rPr>
              <a:t> </a:t>
            </a:r>
            <a:r>
              <a:rPr lang="es-MX" sz="3800" b="1"/>
              <a:t>no funcionales </a:t>
            </a:r>
            <a:endParaRPr lang="es-CO" sz="3800">
              <a:ea typeface="Calibri Light" panose="020F0302020204030204"/>
              <a:cs typeface="Calibri Light" panose="020F0302020204030204"/>
            </a:endParaRPr>
          </a:p>
        </p:txBody>
      </p:sp>
      <p:sp>
        <p:nvSpPr>
          <p:cNvPr id="3" name="Marcador de texto 2">
            <a:extLst>
              <a:ext uri="{FF2B5EF4-FFF2-40B4-BE49-F238E27FC236}">
                <a16:creationId xmlns:a16="http://schemas.microsoft.com/office/drawing/2014/main" id="{637B5A54-659C-1925-9D8C-E883D8093E15}"/>
              </a:ext>
            </a:extLst>
          </p:cNvPr>
          <p:cNvSpPr>
            <a:spLocks noGrp="1"/>
          </p:cNvSpPr>
          <p:nvPr>
            <p:ph type="body" idx="4294967295"/>
          </p:nvPr>
        </p:nvSpPr>
        <p:spPr>
          <a:xfrm>
            <a:off x="4993256" y="2366214"/>
            <a:ext cx="2218428" cy="2970720"/>
          </a:xfrm>
        </p:spPr>
        <p:txBody>
          <a:bodyPr vert="horz" lIns="91440" tIns="45720" rIns="91440" bIns="45720" rtlCol="0" anchor="t">
            <a:noAutofit/>
          </a:bodyPr>
          <a:lstStyle/>
          <a:p>
            <a:pPr marL="342900" indent="-342900">
              <a:buAutoNum type="arabicPeriod"/>
            </a:pPr>
            <a:r>
              <a:rPr lang="es-ES" sz="2000">
                <a:latin typeface="+mj-lt"/>
                <a:cs typeface="Calibri Light"/>
              </a:rPr>
              <a:t>Seguridad </a:t>
            </a:r>
            <a:endParaRPr lang="es-MX" sz="2000">
              <a:latin typeface="Calibri Light"/>
              <a:ea typeface="Calibri" panose="020F0502020204030204"/>
              <a:cs typeface="Calibri Light"/>
            </a:endParaRPr>
          </a:p>
          <a:p>
            <a:pPr marL="342900" indent="-342900">
              <a:buAutoNum type="arabicPeriod"/>
            </a:pPr>
            <a:r>
              <a:rPr lang="es-ES" sz="2000">
                <a:latin typeface="+mj-lt"/>
                <a:ea typeface="Calibri Light"/>
                <a:cs typeface="Calibri Light"/>
              </a:rPr>
              <a:t>Rendimiento </a:t>
            </a:r>
            <a:endParaRPr lang="es-ES" sz="2000">
              <a:latin typeface="Calibri Light"/>
              <a:ea typeface="Calibri" panose="020F0502020204030204"/>
              <a:cs typeface="Calibri" panose="020F0502020204030204"/>
            </a:endParaRPr>
          </a:p>
          <a:p>
            <a:pPr marL="342900" indent="-342900">
              <a:buAutoNum type="arabicPeriod"/>
            </a:pPr>
            <a:r>
              <a:rPr lang="es-ES" sz="2000">
                <a:latin typeface="+mj-lt"/>
                <a:ea typeface="Calibri Light"/>
                <a:cs typeface="Calibri Light"/>
              </a:rPr>
              <a:t>Compatibilidad </a:t>
            </a:r>
            <a:endParaRPr lang="es-ES" sz="2000">
              <a:latin typeface="Calibri Light"/>
              <a:ea typeface="Calibri" panose="020F0502020204030204"/>
              <a:cs typeface="Calibri" panose="020F0502020204030204"/>
            </a:endParaRPr>
          </a:p>
          <a:p>
            <a:pPr marL="342900" indent="-342900">
              <a:buAutoNum type="arabicPeriod"/>
            </a:pPr>
            <a:r>
              <a:rPr lang="es-ES" sz="2000">
                <a:latin typeface="+mj-lt"/>
                <a:ea typeface="Calibri Light"/>
                <a:cs typeface="Calibri Light"/>
              </a:rPr>
              <a:t>Fiabilidad </a:t>
            </a:r>
            <a:endParaRPr lang="es-ES" sz="2000">
              <a:latin typeface="Calibri Light"/>
              <a:ea typeface="Calibri" panose="020F0502020204030204"/>
              <a:cs typeface="Calibri" panose="020F0502020204030204"/>
            </a:endParaRPr>
          </a:p>
          <a:p>
            <a:pPr marL="342900" indent="-342900">
              <a:buAutoNum type="arabicPeriod"/>
            </a:pPr>
            <a:r>
              <a:rPr lang="es-ES" sz="2000">
                <a:latin typeface="+mj-lt"/>
                <a:ea typeface="Calibri Light"/>
                <a:cs typeface="Calibri Light"/>
              </a:rPr>
              <a:t>Usabilidad </a:t>
            </a:r>
            <a:endParaRPr lang="es-ES" sz="2000">
              <a:latin typeface="Calibri Light"/>
              <a:ea typeface="Calibri" panose="020F0502020204030204"/>
              <a:cs typeface="Calibri" panose="020F0502020204030204"/>
            </a:endParaRPr>
          </a:p>
          <a:p>
            <a:pPr marL="342900" indent="-342900">
              <a:buAutoNum type="arabicPeriod"/>
            </a:pPr>
            <a:r>
              <a:rPr lang="es-ES" sz="2000">
                <a:latin typeface="+mj-lt"/>
                <a:ea typeface="Calibri Light"/>
                <a:cs typeface="Calibri Light"/>
              </a:rPr>
              <a:t>Escalabilidad </a:t>
            </a:r>
            <a:endParaRPr lang="es-ES" sz="2000">
              <a:latin typeface="Calibri Light"/>
              <a:ea typeface="Calibri" panose="020F0502020204030204"/>
              <a:cs typeface="Calibri" panose="020F0502020204030204"/>
            </a:endParaRPr>
          </a:p>
          <a:p>
            <a:pPr marL="342900" indent="-342900">
              <a:buAutoNum type="arabicPeriod"/>
            </a:pPr>
            <a:r>
              <a:rPr lang="es-ES" sz="2000">
                <a:latin typeface="+mj-lt"/>
                <a:ea typeface="Calibri Light"/>
                <a:cs typeface="Calibri Light"/>
              </a:rPr>
              <a:t>Mantenibilidad</a:t>
            </a:r>
            <a:r>
              <a:rPr lang="es-ES" sz="2000"/>
              <a:t> </a:t>
            </a:r>
            <a:endParaRPr lang="es-ES" sz="2000">
              <a:ea typeface="Calibri"/>
              <a:cs typeface="Calibri"/>
            </a:endParaRPr>
          </a:p>
          <a:p>
            <a:pPr>
              <a:buAutoNum type="arabicPeriod"/>
            </a:pPr>
            <a:endParaRPr lang="es-ES" sz="2000" kern="100">
              <a:effectLst/>
              <a:latin typeface="+mj-lt"/>
              <a:ea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16337319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A596F0-F435-8B50-4488-A472DA910A17}"/>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657C56FC-B231-8AD9-3BB3-1B88AC52E859}"/>
              </a:ext>
            </a:extLst>
          </p:cNvPr>
          <p:cNvSpPr>
            <a:spLocks noGrp="1"/>
          </p:cNvSpPr>
          <p:nvPr>
            <p:ph type="title"/>
          </p:nvPr>
        </p:nvSpPr>
        <p:spPr/>
        <p:txBody>
          <a:bodyPr>
            <a:normAutofit/>
          </a:bodyPr>
          <a:lstStyle/>
          <a:p>
            <a:pPr algn="ctr"/>
            <a:r>
              <a:rPr lang="es-MX" sz="3800" b="1"/>
              <a:t>Diagrama de Casos de uso </a:t>
            </a:r>
            <a:endParaRPr lang="es-CO" sz="3800">
              <a:ea typeface="Calibri Light" panose="020F0302020204030204"/>
              <a:cs typeface="Calibri Light" panose="020F0302020204030204"/>
            </a:endParaRPr>
          </a:p>
        </p:txBody>
      </p:sp>
      <p:pic>
        <p:nvPicPr>
          <p:cNvPr id="3" name="Imagen 2" descr="Diagrama&#10;&#10;Descripción generada automáticamente">
            <a:extLst>
              <a:ext uri="{FF2B5EF4-FFF2-40B4-BE49-F238E27FC236}">
                <a16:creationId xmlns:a16="http://schemas.microsoft.com/office/drawing/2014/main" id="{BDF3C574-AC64-5148-C701-E58D5BCA1DD9}"/>
              </a:ext>
            </a:extLst>
          </p:cNvPr>
          <p:cNvPicPr>
            <a:picLocks noChangeAspect="1"/>
          </p:cNvPicPr>
          <p:nvPr/>
        </p:nvPicPr>
        <p:blipFill>
          <a:blip r:embed="rId2"/>
          <a:srcRect l="1055" r="1899" b="23283"/>
          <a:stretch/>
        </p:blipFill>
        <p:spPr>
          <a:xfrm>
            <a:off x="3739051" y="1542048"/>
            <a:ext cx="4605286" cy="514755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735246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A596F0-F435-8B50-4488-A472DA910A17}"/>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657C56FC-B231-8AD9-3BB3-1B88AC52E859}"/>
              </a:ext>
            </a:extLst>
          </p:cNvPr>
          <p:cNvSpPr>
            <a:spLocks noGrp="1"/>
          </p:cNvSpPr>
          <p:nvPr>
            <p:ph type="title"/>
          </p:nvPr>
        </p:nvSpPr>
        <p:spPr/>
        <p:txBody>
          <a:bodyPr>
            <a:normAutofit/>
          </a:bodyPr>
          <a:lstStyle/>
          <a:p>
            <a:pPr algn="ctr"/>
            <a:r>
              <a:rPr lang="es-MX" sz="3800" b="1"/>
              <a:t>Mockup</a:t>
            </a:r>
            <a:endParaRPr lang="es-CO" sz="3800">
              <a:ea typeface="Calibri Light" panose="020F0302020204030204"/>
              <a:cs typeface="Calibri Light" panose="020F0302020204030204"/>
            </a:endParaRPr>
          </a:p>
        </p:txBody>
      </p:sp>
      <p:pic>
        <p:nvPicPr>
          <p:cNvPr id="4" name="Imagen 3">
            <a:extLst>
              <a:ext uri="{FF2B5EF4-FFF2-40B4-BE49-F238E27FC236}">
                <a16:creationId xmlns:a16="http://schemas.microsoft.com/office/drawing/2014/main" id="{37350350-F3AA-83A5-84EA-3374B542B412}"/>
              </a:ext>
            </a:extLst>
          </p:cNvPr>
          <p:cNvPicPr>
            <a:picLocks noChangeAspect="1"/>
          </p:cNvPicPr>
          <p:nvPr/>
        </p:nvPicPr>
        <p:blipFill>
          <a:blip r:embed="rId2"/>
          <a:stretch>
            <a:fillRect/>
          </a:stretch>
        </p:blipFill>
        <p:spPr>
          <a:xfrm>
            <a:off x="1435938" y="1783871"/>
            <a:ext cx="3712954" cy="208256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6" name="Imagen 5">
            <a:extLst>
              <a:ext uri="{FF2B5EF4-FFF2-40B4-BE49-F238E27FC236}">
                <a16:creationId xmlns:a16="http://schemas.microsoft.com/office/drawing/2014/main" id="{9DB41E35-A622-9AA9-58B2-707DDB151297}"/>
              </a:ext>
            </a:extLst>
          </p:cNvPr>
          <p:cNvPicPr>
            <a:picLocks noChangeAspect="1"/>
          </p:cNvPicPr>
          <p:nvPr/>
        </p:nvPicPr>
        <p:blipFill>
          <a:blip r:embed="rId3"/>
          <a:stretch>
            <a:fillRect/>
          </a:stretch>
        </p:blipFill>
        <p:spPr>
          <a:xfrm>
            <a:off x="6597500" y="1874897"/>
            <a:ext cx="3712774" cy="207303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7" name="Imagen 6">
            <a:extLst>
              <a:ext uri="{FF2B5EF4-FFF2-40B4-BE49-F238E27FC236}">
                <a16:creationId xmlns:a16="http://schemas.microsoft.com/office/drawing/2014/main" id="{06029D16-987E-44CA-2547-C830B9D56085}"/>
              </a:ext>
            </a:extLst>
          </p:cNvPr>
          <p:cNvPicPr>
            <a:picLocks noChangeAspect="1"/>
          </p:cNvPicPr>
          <p:nvPr/>
        </p:nvPicPr>
        <p:blipFill>
          <a:blip r:embed="rId4"/>
          <a:stretch>
            <a:fillRect/>
          </a:stretch>
        </p:blipFill>
        <p:spPr>
          <a:xfrm>
            <a:off x="6597500" y="4251924"/>
            <a:ext cx="3712774" cy="209226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8" name="Imagen 7">
            <a:extLst>
              <a:ext uri="{FF2B5EF4-FFF2-40B4-BE49-F238E27FC236}">
                <a16:creationId xmlns:a16="http://schemas.microsoft.com/office/drawing/2014/main" id="{BB0E72A2-8954-D832-0020-4037E51AA294}"/>
              </a:ext>
            </a:extLst>
          </p:cNvPr>
          <p:cNvPicPr>
            <a:picLocks noChangeAspect="1"/>
          </p:cNvPicPr>
          <p:nvPr/>
        </p:nvPicPr>
        <p:blipFill>
          <a:blip r:embed="rId5"/>
          <a:stretch>
            <a:fillRect/>
          </a:stretch>
        </p:blipFill>
        <p:spPr>
          <a:xfrm>
            <a:off x="1440791" y="4314287"/>
            <a:ext cx="3717626" cy="208256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27777462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A596F0-F435-8B50-4488-A472DA910A17}"/>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657C56FC-B231-8AD9-3BB3-1B88AC52E859}"/>
              </a:ext>
            </a:extLst>
          </p:cNvPr>
          <p:cNvSpPr>
            <a:spLocks noGrp="1"/>
          </p:cNvSpPr>
          <p:nvPr>
            <p:ph type="title"/>
          </p:nvPr>
        </p:nvSpPr>
        <p:spPr/>
        <p:txBody>
          <a:bodyPr>
            <a:normAutofit/>
          </a:bodyPr>
          <a:lstStyle/>
          <a:p>
            <a:pPr algn="ctr"/>
            <a:r>
              <a:rPr lang="es-MX" sz="3800" b="1"/>
              <a:t>Ficha técnica</a:t>
            </a:r>
            <a:endParaRPr lang="es-CO" sz="3800">
              <a:ea typeface="Calibri Light" panose="020F0302020204030204"/>
              <a:cs typeface="Calibri Light" panose="020F0302020204030204"/>
            </a:endParaRPr>
          </a:p>
        </p:txBody>
      </p:sp>
      <p:pic>
        <p:nvPicPr>
          <p:cNvPr id="5" name="Imagen 4" descr="Interfaz de usuario gráfica, Aplicación&#10;&#10;Descripción generada automáticamente">
            <a:extLst>
              <a:ext uri="{FF2B5EF4-FFF2-40B4-BE49-F238E27FC236}">
                <a16:creationId xmlns:a16="http://schemas.microsoft.com/office/drawing/2014/main" id="{CBDAF921-F9A2-FD12-8AFF-6D9B793AC490}"/>
              </a:ext>
            </a:extLst>
          </p:cNvPr>
          <p:cNvPicPr>
            <a:picLocks noChangeAspect="1"/>
          </p:cNvPicPr>
          <p:nvPr/>
        </p:nvPicPr>
        <p:blipFill>
          <a:blip r:embed="rId2"/>
          <a:stretch>
            <a:fillRect/>
          </a:stretch>
        </p:blipFill>
        <p:spPr>
          <a:xfrm>
            <a:off x="461210" y="2243719"/>
            <a:ext cx="6116054" cy="3363166"/>
          </a:xfrm>
          <a:prstGeom prst="rect">
            <a:avLst/>
          </a:prstGeom>
          <a:ln>
            <a:noFill/>
          </a:ln>
          <a:effectLst>
            <a:outerShdw blurRad="292100" dist="139700" dir="2700000" algn="tl" rotWithShape="0">
              <a:srgbClr val="333333">
                <a:alpha val="65000"/>
              </a:srgbClr>
            </a:outerShdw>
          </a:effectLst>
        </p:spPr>
      </p:pic>
      <p:pic>
        <p:nvPicPr>
          <p:cNvPr id="6" name="Imagen 5" descr="Interfaz de usuario gráfica, Aplicación, Tabla&#10;&#10;Descripción generada automáticamente">
            <a:extLst>
              <a:ext uri="{FF2B5EF4-FFF2-40B4-BE49-F238E27FC236}">
                <a16:creationId xmlns:a16="http://schemas.microsoft.com/office/drawing/2014/main" id="{803B5CBF-4917-A9C9-AB1E-D267D560B39A}"/>
              </a:ext>
            </a:extLst>
          </p:cNvPr>
          <p:cNvPicPr>
            <a:picLocks noChangeAspect="1"/>
          </p:cNvPicPr>
          <p:nvPr/>
        </p:nvPicPr>
        <p:blipFill>
          <a:blip r:embed="rId3"/>
          <a:stretch>
            <a:fillRect/>
          </a:stretch>
        </p:blipFill>
        <p:spPr>
          <a:xfrm>
            <a:off x="7076824" y="1561099"/>
            <a:ext cx="4475247" cy="2492542"/>
          </a:xfrm>
          <a:prstGeom prst="rect">
            <a:avLst/>
          </a:prstGeom>
          <a:ln>
            <a:noFill/>
          </a:ln>
          <a:effectLst>
            <a:outerShdw blurRad="292100" dist="139700" dir="2700000" algn="tl" rotWithShape="0">
              <a:srgbClr val="333333">
                <a:alpha val="65000"/>
              </a:srgbClr>
            </a:outerShdw>
          </a:effectLst>
        </p:spPr>
      </p:pic>
      <p:pic>
        <p:nvPicPr>
          <p:cNvPr id="7" name="Imagen 6" descr="Tabla&#10;&#10;Descripción generada automáticamente">
            <a:extLst>
              <a:ext uri="{FF2B5EF4-FFF2-40B4-BE49-F238E27FC236}">
                <a16:creationId xmlns:a16="http://schemas.microsoft.com/office/drawing/2014/main" id="{15806358-7D94-485E-0857-2F324C50D664}"/>
              </a:ext>
            </a:extLst>
          </p:cNvPr>
          <p:cNvPicPr>
            <a:picLocks noChangeAspect="1"/>
          </p:cNvPicPr>
          <p:nvPr/>
        </p:nvPicPr>
        <p:blipFill>
          <a:blip r:embed="rId4"/>
          <a:stretch>
            <a:fillRect/>
          </a:stretch>
        </p:blipFill>
        <p:spPr>
          <a:xfrm>
            <a:off x="7078829" y="4243137"/>
            <a:ext cx="4471235" cy="224188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1809844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descr="Imagen que contiene Interfaz de usuario gráfica&#10;&#10;Descripción generada automáticamente">
            <a:extLst>
              <a:ext uri="{FF2B5EF4-FFF2-40B4-BE49-F238E27FC236}">
                <a16:creationId xmlns:a16="http://schemas.microsoft.com/office/drawing/2014/main" id="{A01EB75E-8874-42DD-11A3-2D5CA1D238B7}"/>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7762203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D5CD09-D4CE-1181-80DC-34F53074792E}"/>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29DC2FD8-6A3A-42C9-1447-627BE7E1E8E0}"/>
              </a:ext>
            </a:extLst>
          </p:cNvPr>
          <p:cNvSpPr>
            <a:spLocks noGrp="1"/>
          </p:cNvSpPr>
          <p:nvPr>
            <p:ph type="title"/>
          </p:nvPr>
        </p:nvSpPr>
        <p:spPr/>
        <p:txBody>
          <a:bodyPr>
            <a:normAutofit/>
          </a:bodyPr>
          <a:lstStyle/>
          <a:p>
            <a:pPr lvl="0"/>
            <a:r>
              <a:rPr lang="es-MX" sz="3800" b="1" i="0" kern="1200">
                <a:solidFill>
                  <a:schemeClr val="tx1"/>
                </a:solidFill>
                <a:effectLst/>
                <a:latin typeface="+mj-lt"/>
                <a:ea typeface="+mj-ea"/>
                <a:cs typeface="+mj-cs"/>
              </a:rPr>
              <a:t>Planteamiento del problema </a:t>
            </a:r>
            <a:endParaRPr lang="es-CO" sz="3800"/>
          </a:p>
        </p:txBody>
      </p:sp>
      <p:sp>
        <p:nvSpPr>
          <p:cNvPr id="3" name="Marcador de texto 2">
            <a:extLst>
              <a:ext uri="{FF2B5EF4-FFF2-40B4-BE49-F238E27FC236}">
                <a16:creationId xmlns:a16="http://schemas.microsoft.com/office/drawing/2014/main" id="{CA15C1F0-6F04-208E-E8CA-BC790F0CF0E8}"/>
              </a:ext>
            </a:extLst>
          </p:cNvPr>
          <p:cNvSpPr>
            <a:spLocks noGrp="1"/>
          </p:cNvSpPr>
          <p:nvPr>
            <p:ph type="body" idx="4294967295"/>
          </p:nvPr>
        </p:nvSpPr>
        <p:spPr>
          <a:xfrm>
            <a:off x="838200" y="2176131"/>
            <a:ext cx="4398034" cy="3611616"/>
          </a:xfrm>
        </p:spPr>
        <p:txBody>
          <a:bodyPr vert="horz" lIns="91440" tIns="45720" rIns="91440" bIns="45720" rtlCol="0" anchor="t">
            <a:noAutofit/>
          </a:bodyPr>
          <a:lstStyle/>
          <a:p>
            <a:pPr marL="0" indent="0">
              <a:buNone/>
            </a:pPr>
            <a:r>
              <a:rPr lang="es-ES" sz="1900" kern="100" err="1">
                <a:ea typeface="+mn-lt"/>
                <a:cs typeface="+mn-lt"/>
              </a:rPr>
              <a:t>Cediplus</a:t>
            </a:r>
            <a:r>
              <a:rPr lang="es-ES" sz="1900" kern="100">
                <a:ea typeface="+mn-lt"/>
                <a:cs typeface="+mn-lt"/>
              </a:rPr>
              <a:t> es una empresa especializada en la tecno mecánica de carros y motos. Actualmente, ha establecido un control eficiente en su área operativa; Sin embargo, su área administrativa carece de herramientas y procesos adecuados para gestionar las tareas y actividades diarias. Esto genera desorganización, retrasos y una baja productividad. Además, esta falta de control dificulta el seguimiento del desempeño de los empleados y la priorización de tareas urgentes, afectando directamente la eficiencia de la empresa.</a:t>
            </a:r>
            <a:endParaRPr lang="es-ES" sz="1900"/>
          </a:p>
        </p:txBody>
      </p:sp>
      <p:pic>
        <p:nvPicPr>
          <p:cNvPr id="1026" name="Picture 2" descr="Stressed worker. Burnout cartoon character worried about deadline.  Frustrated and anxiety employee. Hard work in office, isolated busy unhappy  man and stacks of paper on desk. Vector flat illustration vector de Stock |">
            <a:extLst>
              <a:ext uri="{FF2B5EF4-FFF2-40B4-BE49-F238E27FC236}">
                <a16:creationId xmlns:a16="http://schemas.microsoft.com/office/drawing/2014/main" id="{8BF08A30-4D98-D81E-F70A-ECB25259E42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539"/>
          <a:stretch/>
        </p:blipFill>
        <p:spPr bwMode="auto">
          <a:xfrm>
            <a:off x="7323826" y="2256945"/>
            <a:ext cx="3699296" cy="3166471"/>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41747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esquinas redondeadas 3">
            <a:extLst>
              <a:ext uri="{FF2B5EF4-FFF2-40B4-BE49-F238E27FC236}">
                <a16:creationId xmlns:a16="http://schemas.microsoft.com/office/drawing/2014/main" id="{0BE8D203-19B4-FDC9-7DD7-5DA35EAF2CCA}"/>
              </a:ext>
            </a:extLst>
          </p:cNvPr>
          <p:cNvSpPr/>
          <p:nvPr/>
        </p:nvSpPr>
        <p:spPr>
          <a:xfrm>
            <a:off x="2607085" y="2949029"/>
            <a:ext cx="6977830" cy="1603375"/>
          </a:xfrm>
          <a:prstGeom prst="roundRect">
            <a:avLst/>
          </a:prstGeom>
          <a:solidFill>
            <a:schemeClr val="accent6">
              <a:lumMod val="40000"/>
              <a:lumOff val="60000"/>
            </a:schemeClr>
          </a:solidFill>
          <a:ln>
            <a:no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s-CO"/>
          </a:p>
        </p:txBody>
      </p:sp>
      <p:sp>
        <p:nvSpPr>
          <p:cNvPr id="2" name="Título 1">
            <a:extLst>
              <a:ext uri="{FF2B5EF4-FFF2-40B4-BE49-F238E27FC236}">
                <a16:creationId xmlns:a16="http://schemas.microsoft.com/office/drawing/2014/main" id="{E0A45AB8-2FB6-EE97-2887-3AC6E20E7D19}"/>
              </a:ext>
            </a:extLst>
          </p:cNvPr>
          <p:cNvSpPr>
            <a:spLocks noGrp="1"/>
          </p:cNvSpPr>
          <p:nvPr>
            <p:ph type="title"/>
          </p:nvPr>
        </p:nvSpPr>
        <p:spPr/>
        <p:txBody>
          <a:bodyPr>
            <a:normAutofit/>
          </a:bodyPr>
          <a:lstStyle/>
          <a:p>
            <a:pPr lvl="0" algn="ctr"/>
            <a:r>
              <a:rPr lang="es-MX" sz="3800" b="1" i="0" kern="1200">
                <a:solidFill>
                  <a:schemeClr val="tx1"/>
                </a:solidFill>
                <a:effectLst/>
                <a:latin typeface="+mj-lt"/>
                <a:ea typeface="+mj-ea"/>
                <a:cs typeface="+mj-cs"/>
              </a:rPr>
              <a:t>Pregunta problema </a:t>
            </a:r>
            <a:endParaRPr lang="es-CO" sz="3800"/>
          </a:p>
        </p:txBody>
      </p:sp>
      <p:sp>
        <p:nvSpPr>
          <p:cNvPr id="3" name="Marcador de texto 2">
            <a:extLst>
              <a:ext uri="{FF2B5EF4-FFF2-40B4-BE49-F238E27FC236}">
                <a16:creationId xmlns:a16="http://schemas.microsoft.com/office/drawing/2014/main" id="{C5469B95-DF4E-FCDC-B6DB-43010EC15710}"/>
              </a:ext>
            </a:extLst>
          </p:cNvPr>
          <p:cNvSpPr>
            <a:spLocks noGrp="1"/>
          </p:cNvSpPr>
          <p:nvPr>
            <p:ph type="body" idx="4294967295"/>
          </p:nvPr>
        </p:nvSpPr>
        <p:spPr>
          <a:xfrm>
            <a:off x="2776339" y="3283118"/>
            <a:ext cx="6610569" cy="935199"/>
          </a:xfrm>
        </p:spPr>
        <p:txBody>
          <a:bodyPr vert="horz" lIns="91440" tIns="45720" rIns="91440" bIns="45720" rtlCol="0" anchor="t">
            <a:noAutofit/>
          </a:bodyPr>
          <a:lstStyle/>
          <a:p>
            <a:pPr marL="0" indent="0" algn="ctr">
              <a:lnSpc>
                <a:spcPct val="107000"/>
              </a:lnSpc>
              <a:spcAft>
                <a:spcPts val="800"/>
              </a:spcAft>
              <a:buNone/>
              <a:tabLst>
                <a:tab pos="457200" algn="l"/>
              </a:tabLst>
            </a:pPr>
            <a:r>
              <a:rPr lang="es-ES" sz="2000" kern="100">
                <a:effectLst/>
                <a:latin typeface="+mj-lt"/>
                <a:ea typeface="Aptos" panose="020B0004020202020204" pitchFamily="34" charset="0"/>
                <a:cs typeface="Times New Roman"/>
              </a:rPr>
              <a:t>¿</a:t>
            </a:r>
            <a:r>
              <a:rPr lang="es-ES" sz="2000" kern="100">
                <a:latin typeface="+mj-lt"/>
                <a:ea typeface="Aptos" panose="020B0004020202020204" pitchFamily="34" charset="0"/>
                <a:cs typeface="Times New Roman"/>
              </a:rPr>
              <a:t>Cómo </a:t>
            </a:r>
            <a:r>
              <a:rPr lang="es-ES" sz="2000" kern="100">
                <a:latin typeface="+mj-lt"/>
                <a:ea typeface="+mn-lt"/>
                <a:cs typeface="Times New Roman"/>
              </a:rPr>
              <a:t>puede </a:t>
            </a:r>
            <a:r>
              <a:rPr lang="es-ES" sz="2000" kern="100" err="1">
                <a:latin typeface="+mj-lt"/>
                <a:ea typeface="+mn-lt"/>
                <a:cs typeface="Times New Roman"/>
              </a:rPr>
              <a:t>Alphamind</a:t>
            </a:r>
            <a:r>
              <a:rPr lang="es-ES" sz="2000" kern="100">
                <a:latin typeface="+mj-lt"/>
                <a:ea typeface="+mn-lt"/>
                <a:cs typeface="Times New Roman"/>
              </a:rPr>
              <a:t> optimizar la asignación y seguimiento de tareas en el área administrativa de </a:t>
            </a:r>
            <a:r>
              <a:rPr lang="es-ES" sz="2000" kern="100" err="1">
                <a:latin typeface="+mj-lt"/>
                <a:ea typeface="+mn-lt"/>
                <a:cs typeface="Times New Roman"/>
              </a:rPr>
              <a:t>Cediplus</a:t>
            </a:r>
            <a:r>
              <a:rPr lang="es-ES" sz="2000" kern="100">
                <a:latin typeface="+mj-lt"/>
                <a:ea typeface="+mn-lt"/>
                <a:cs typeface="Times New Roman"/>
              </a:rPr>
              <a:t>, asegurando una mejor organización y productividad</a:t>
            </a:r>
            <a:r>
              <a:rPr lang="es-ES" sz="2000" kern="100">
                <a:latin typeface="+mj-lt"/>
                <a:ea typeface="Aptos" panose="020B0004020202020204" pitchFamily="34" charset="0"/>
                <a:cs typeface="Times New Roman"/>
              </a:rPr>
              <a:t>?</a:t>
            </a:r>
            <a:endParaRPr lang="es-CO" sz="2000" kern="100">
              <a:effectLst/>
              <a:latin typeface="+mj-lt"/>
              <a:ea typeface="Aptos" panose="020B0004020202020204" pitchFamily="34" charset="0"/>
              <a:cs typeface="Times New Roman"/>
            </a:endParaRPr>
          </a:p>
        </p:txBody>
      </p:sp>
    </p:spTree>
    <p:extLst>
      <p:ext uri="{BB962C8B-B14F-4D97-AF65-F5344CB8AC3E}">
        <p14:creationId xmlns:p14="http://schemas.microsoft.com/office/powerpoint/2010/main" val="11141051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3DD5B42-CCD1-421D-7F74-FF02D3904EFB}"/>
              </a:ext>
            </a:extLst>
          </p:cNvPr>
          <p:cNvSpPr>
            <a:spLocks noGrp="1"/>
          </p:cNvSpPr>
          <p:nvPr>
            <p:ph type="title"/>
          </p:nvPr>
        </p:nvSpPr>
        <p:spPr>
          <a:xfrm>
            <a:off x="526211" y="347018"/>
            <a:ext cx="11214339" cy="1325563"/>
          </a:xfrm>
        </p:spPr>
        <p:txBody>
          <a:bodyPr>
            <a:normAutofit/>
          </a:bodyPr>
          <a:lstStyle/>
          <a:p>
            <a:pPr lvl="0" algn="ctr"/>
            <a:r>
              <a:rPr lang="es-CO" sz="3800" b="1"/>
              <a:t>Objetivo General </a:t>
            </a:r>
          </a:p>
        </p:txBody>
      </p:sp>
      <p:sp>
        <p:nvSpPr>
          <p:cNvPr id="3" name="Marcador de texto 2">
            <a:extLst>
              <a:ext uri="{FF2B5EF4-FFF2-40B4-BE49-F238E27FC236}">
                <a16:creationId xmlns:a16="http://schemas.microsoft.com/office/drawing/2014/main" id="{8511F070-19CD-27CC-BFB8-1E65ED29F2FA}"/>
              </a:ext>
            </a:extLst>
          </p:cNvPr>
          <p:cNvSpPr>
            <a:spLocks noGrp="1"/>
          </p:cNvSpPr>
          <p:nvPr>
            <p:ph type="body" idx="4294967295"/>
          </p:nvPr>
        </p:nvSpPr>
        <p:spPr>
          <a:xfrm>
            <a:off x="3040152" y="2725946"/>
            <a:ext cx="5985173" cy="2834622"/>
          </a:xfrm>
        </p:spPr>
        <p:txBody>
          <a:bodyPr vert="horz" wrap="square" lIns="91440" tIns="45720" rIns="91440" bIns="45720" rtlCol="0" anchor="t">
            <a:spAutoFit/>
          </a:bodyPr>
          <a:lstStyle/>
          <a:p>
            <a:pPr marL="0" indent="0">
              <a:buNone/>
            </a:pPr>
            <a:r>
              <a:rPr lang="es-ES" sz="2200" b="0" i="0">
                <a:solidFill>
                  <a:srgbClr val="000000"/>
                </a:solidFill>
                <a:effectLst/>
                <a:latin typeface="+mj-lt"/>
              </a:rPr>
              <a:t>Desarrollar e implementar un aplicativo web de gestión de tareas para </a:t>
            </a:r>
            <a:r>
              <a:rPr lang="es-ES" sz="2200" b="0" i="0" err="1">
                <a:solidFill>
                  <a:srgbClr val="000000"/>
                </a:solidFill>
                <a:effectLst/>
                <a:latin typeface="+mj-lt"/>
              </a:rPr>
              <a:t>Cediplus</a:t>
            </a:r>
            <a:r>
              <a:rPr lang="es-ES" sz="2200" b="0" i="0">
                <a:solidFill>
                  <a:srgbClr val="000000"/>
                </a:solidFill>
                <a:effectLst/>
                <a:latin typeface="+mj-lt"/>
              </a:rPr>
              <a:t>, </a:t>
            </a:r>
            <a:r>
              <a:rPr lang="es-ES" sz="2200">
                <a:solidFill>
                  <a:srgbClr val="000000"/>
                </a:solidFill>
                <a:latin typeface="+mj-lt"/>
              </a:rPr>
              <a:t>con el</a:t>
            </a:r>
            <a:r>
              <a:rPr lang="es-ES" sz="2200" b="0" i="0">
                <a:solidFill>
                  <a:srgbClr val="000000"/>
                </a:solidFill>
                <a:effectLst/>
                <a:latin typeface="+mj-lt"/>
              </a:rPr>
              <a:t> propósito de optimizar la asignación de tareas y mejorar la productividad en el área administrativa. El sistema permitirá la asignación de tareas de manera eficiente. La plataforma estará diseñada para ser intuitiva y eficaz, de modo que sea una herramienta de apoyo clave para el logro de sus objetivos y el incremento de rendimiento profesional.</a:t>
            </a:r>
            <a:endParaRPr lang="es-MX" sz="2200" b="0" i="0" kern="1200">
              <a:solidFill>
                <a:schemeClr val="tx1"/>
              </a:solidFill>
              <a:effectLst/>
              <a:latin typeface="+mj-lt"/>
              <a:ea typeface="+mj-ea"/>
              <a:cs typeface="+mj-cs"/>
            </a:endParaRPr>
          </a:p>
        </p:txBody>
      </p:sp>
    </p:spTree>
    <p:extLst>
      <p:ext uri="{BB962C8B-B14F-4D97-AF65-F5344CB8AC3E}">
        <p14:creationId xmlns:p14="http://schemas.microsoft.com/office/powerpoint/2010/main" val="23566550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ángulo: esquinas redondeadas 18">
            <a:extLst>
              <a:ext uri="{FF2B5EF4-FFF2-40B4-BE49-F238E27FC236}">
                <a16:creationId xmlns:a16="http://schemas.microsoft.com/office/drawing/2014/main" id="{9299932B-BB4F-5447-1536-6EF71D5FAF2F}"/>
              </a:ext>
            </a:extLst>
          </p:cNvPr>
          <p:cNvSpPr/>
          <p:nvPr/>
        </p:nvSpPr>
        <p:spPr>
          <a:xfrm>
            <a:off x="6148989" y="4292856"/>
            <a:ext cx="3248513" cy="1977186"/>
          </a:xfrm>
          <a:prstGeom prst="roundRect">
            <a:avLst/>
          </a:prstGeom>
          <a:solidFill>
            <a:schemeClr val="accent6">
              <a:lumMod val="40000"/>
              <a:lumOff val="60000"/>
            </a:schemeClr>
          </a:solidFill>
          <a:ln>
            <a:no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s-CO"/>
          </a:p>
        </p:txBody>
      </p:sp>
      <p:sp>
        <p:nvSpPr>
          <p:cNvPr id="2" name="Título 1">
            <a:extLst>
              <a:ext uri="{FF2B5EF4-FFF2-40B4-BE49-F238E27FC236}">
                <a16:creationId xmlns:a16="http://schemas.microsoft.com/office/drawing/2014/main" id="{E5DBF1A8-D23B-B4A9-E81D-D7BB74EB0315}"/>
              </a:ext>
            </a:extLst>
          </p:cNvPr>
          <p:cNvSpPr>
            <a:spLocks noGrp="1"/>
          </p:cNvSpPr>
          <p:nvPr>
            <p:ph type="title"/>
          </p:nvPr>
        </p:nvSpPr>
        <p:spPr/>
        <p:txBody>
          <a:bodyPr>
            <a:normAutofit/>
          </a:bodyPr>
          <a:lstStyle/>
          <a:p>
            <a:pPr algn="ctr"/>
            <a:r>
              <a:rPr lang="es-MX" sz="3800" b="1" i="0" kern="1200">
                <a:effectLst/>
                <a:latin typeface="+mj-lt"/>
                <a:ea typeface="+mj-ea"/>
                <a:cs typeface="+mj-cs"/>
              </a:rPr>
              <a:t>Objetivos </a:t>
            </a:r>
            <a:r>
              <a:rPr lang="es-MX" sz="3800" b="1"/>
              <a:t>específicos</a:t>
            </a:r>
            <a:endParaRPr lang="es-CO" sz="3800"/>
          </a:p>
        </p:txBody>
      </p:sp>
      <p:sp>
        <p:nvSpPr>
          <p:cNvPr id="3" name="Marcador de texto 2">
            <a:extLst>
              <a:ext uri="{FF2B5EF4-FFF2-40B4-BE49-F238E27FC236}">
                <a16:creationId xmlns:a16="http://schemas.microsoft.com/office/drawing/2014/main" id="{1D150610-5F0A-BC71-EF9A-8AFBB600C864}"/>
              </a:ext>
            </a:extLst>
          </p:cNvPr>
          <p:cNvSpPr>
            <a:spLocks noGrp="1"/>
          </p:cNvSpPr>
          <p:nvPr>
            <p:ph type="body" idx="4294967295"/>
          </p:nvPr>
        </p:nvSpPr>
        <p:spPr>
          <a:xfrm>
            <a:off x="6306047" y="4473535"/>
            <a:ext cx="2991905" cy="1670080"/>
          </a:xfrm>
        </p:spPr>
        <p:txBody>
          <a:bodyPr vert="horz" lIns="91440" tIns="45720" rIns="91440" bIns="45720" rtlCol="0" anchor="t">
            <a:noAutofit/>
          </a:bodyPr>
          <a:lstStyle/>
          <a:p>
            <a:pPr marL="0" lvl="0" indent="0" algn="ctr">
              <a:buNone/>
            </a:pPr>
            <a:r>
              <a:rPr lang="es-ES" sz="1800">
                <a:latin typeface="+mj-lt"/>
                <a:ea typeface="+mj-ea"/>
                <a:cs typeface="+mj-cs"/>
              </a:rPr>
              <a:t>Integrar una sección de informes que evalué al empleado según su rendimiento, su puntualidad y eficiencia para llevar una retroalimentación más puntual.</a:t>
            </a:r>
          </a:p>
        </p:txBody>
      </p:sp>
      <p:sp>
        <p:nvSpPr>
          <p:cNvPr id="4" name="Rectángulo: esquinas redondeadas 3">
            <a:extLst>
              <a:ext uri="{FF2B5EF4-FFF2-40B4-BE49-F238E27FC236}">
                <a16:creationId xmlns:a16="http://schemas.microsoft.com/office/drawing/2014/main" id="{57938FAC-7741-547A-E97A-D0D828C63F0D}"/>
              </a:ext>
            </a:extLst>
          </p:cNvPr>
          <p:cNvSpPr/>
          <p:nvPr/>
        </p:nvSpPr>
        <p:spPr>
          <a:xfrm>
            <a:off x="544404" y="1828501"/>
            <a:ext cx="3248513" cy="1991563"/>
          </a:xfrm>
          <a:prstGeom prst="roundRect">
            <a:avLst/>
          </a:prstGeom>
          <a:solidFill>
            <a:schemeClr val="accent6">
              <a:lumMod val="40000"/>
              <a:lumOff val="60000"/>
            </a:schemeClr>
          </a:solidFill>
          <a:ln>
            <a:no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s-CO"/>
          </a:p>
        </p:txBody>
      </p:sp>
      <p:sp>
        <p:nvSpPr>
          <p:cNvPr id="6" name="CuadroTexto 5">
            <a:extLst>
              <a:ext uri="{FF2B5EF4-FFF2-40B4-BE49-F238E27FC236}">
                <a16:creationId xmlns:a16="http://schemas.microsoft.com/office/drawing/2014/main" id="{6F25DD65-291E-9718-B595-96AD4C4B999B}"/>
              </a:ext>
            </a:extLst>
          </p:cNvPr>
          <p:cNvSpPr txBox="1"/>
          <p:nvPr/>
        </p:nvSpPr>
        <p:spPr>
          <a:xfrm>
            <a:off x="839402" y="1980822"/>
            <a:ext cx="2629761" cy="1754326"/>
          </a:xfrm>
          <a:prstGeom prst="rect">
            <a:avLst/>
          </a:prstGeom>
          <a:noFill/>
        </p:spPr>
        <p:txBody>
          <a:bodyPr wrap="square" lIns="91440" tIns="45720" rIns="91440" bIns="45720" anchor="t">
            <a:spAutoFit/>
          </a:bodyPr>
          <a:lstStyle/>
          <a:p>
            <a:pPr marL="0" lvl="0" indent="0" algn="ctr">
              <a:buNone/>
            </a:pPr>
            <a:r>
              <a:rPr lang="es-ES" b="0" i="0" kern="1200">
                <a:effectLst/>
                <a:latin typeface="+mj-lt"/>
                <a:ea typeface="+mj-ea"/>
                <a:cs typeface="+mj-cs"/>
              </a:rPr>
              <a:t>Implementar un sistema de asignación de tareas automatizado que permita a los usuarios gestionar y priorizar sus tareas de forma eficiente.</a:t>
            </a:r>
          </a:p>
        </p:txBody>
      </p:sp>
      <p:sp>
        <p:nvSpPr>
          <p:cNvPr id="7" name="Rectángulo: esquinas redondeadas 6">
            <a:extLst>
              <a:ext uri="{FF2B5EF4-FFF2-40B4-BE49-F238E27FC236}">
                <a16:creationId xmlns:a16="http://schemas.microsoft.com/office/drawing/2014/main" id="{90686300-B4C2-FDD9-D0CE-B5A3D6BB68FD}"/>
              </a:ext>
            </a:extLst>
          </p:cNvPr>
          <p:cNvSpPr/>
          <p:nvPr/>
        </p:nvSpPr>
        <p:spPr>
          <a:xfrm>
            <a:off x="4265669" y="1816733"/>
            <a:ext cx="3248513" cy="1991563"/>
          </a:xfrm>
          <a:prstGeom prst="roundRect">
            <a:avLst/>
          </a:prstGeom>
          <a:solidFill>
            <a:schemeClr val="accent6">
              <a:lumMod val="40000"/>
              <a:lumOff val="60000"/>
            </a:schemeClr>
          </a:solidFill>
          <a:ln>
            <a:no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s-CO"/>
          </a:p>
        </p:txBody>
      </p:sp>
      <p:sp>
        <p:nvSpPr>
          <p:cNvPr id="8" name="CuadroTexto 7">
            <a:extLst>
              <a:ext uri="{FF2B5EF4-FFF2-40B4-BE49-F238E27FC236}">
                <a16:creationId xmlns:a16="http://schemas.microsoft.com/office/drawing/2014/main" id="{428F9DFF-3803-765A-BFEF-2E0572295105}"/>
              </a:ext>
            </a:extLst>
          </p:cNvPr>
          <p:cNvSpPr txBox="1"/>
          <p:nvPr/>
        </p:nvSpPr>
        <p:spPr>
          <a:xfrm>
            <a:off x="4531912" y="1983431"/>
            <a:ext cx="2816667" cy="1754326"/>
          </a:xfrm>
          <a:prstGeom prst="rect">
            <a:avLst/>
          </a:prstGeom>
          <a:noFill/>
        </p:spPr>
        <p:txBody>
          <a:bodyPr wrap="square" lIns="91440" tIns="45720" rIns="91440" bIns="45720" anchor="t">
            <a:spAutoFit/>
          </a:bodyPr>
          <a:lstStyle/>
          <a:p>
            <a:pPr marL="0" lvl="0" indent="0" algn="ctr">
              <a:buNone/>
            </a:pPr>
            <a:r>
              <a:rPr lang="es-ES" b="0" i="0" kern="1200">
                <a:effectLst/>
                <a:latin typeface="+mj-lt"/>
                <a:ea typeface="+mj-ea"/>
                <a:cs typeface="+mj-cs"/>
              </a:rPr>
              <a:t>Desarrollar funciones  como categorización de tareas y seguimiento del progreso, para la mejora de productividad y la organización.</a:t>
            </a:r>
          </a:p>
        </p:txBody>
      </p:sp>
      <p:sp>
        <p:nvSpPr>
          <p:cNvPr id="11" name="Rectángulo: esquinas redondeadas 10">
            <a:extLst>
              <a:ext uri="{FF2B5EF4-FFF2-40B4-BE49-F238E27FC236}">
                <a16:creationId xmlns:a16="http://schemas.microsoft.com/office/drawing/2014/main" id="{ED2EBA3D-6F48-07FB-129B-CCD5F050D0D0}"/>
              </a:ext>
            </a:extLst>
          </p:cNvPr>
          <p:cNvSpPr/>
          <p:nvPr/>
        </p:nvSpPr>
        <p:spPr>
          <a:xfrm>
            <a:off x="7709498" y="1816733"/>
            <a:ext cx="4062918" cy="1991563"/>
          </a:xfrm>
          <a:prstGeom prst="roundRect">
            <a:avLst/>
          </a:prstGeom>
          <a:solidFill>
            <a:schemeClr val="accent6">
              <a:lumMod val="40000"/>
              <a:lumOff val="60000"/>
            </a:schemeClr>
          </a:solidFill>
          <a:ln>
            <a:no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s-CO"/>
          </a:p>
        </p:txBody>
      </p:sp>
      <p:sp>
        <p:nvSpPr>
          <p:cNvPr id="12" name="CuadroTexto 11">
            <a:extLst>
              <a:ext uri="{FF2B5EF4-FFF2-40B4-BE49-F238E27FC236}">
                <a16:creationId xmlns:a16="http://schemas.microsoft.com/office/drawing/2014/main" id="{72084FFD-D2BD-EFBE-54B8-C1FD8B7723F2}"/>
              </a:ext>
            </a:extLst>
          </p:cNvPr>
          <p:cNvSpPr txBox="1"/>
          <p:nvPr/>
        </p:nvSpPr>
        <p:spPr>
          <a:xfrm>
            <a:off x="7961364" y="1983431"/>
            <a:ext cx="3689466" cy="1754326"/>
          </a:xfrm>
          <a:prstGeom prst="rect">
            <a:avLst/>
          </a:prstGeom>
          <a:noFill/>
        </p:spPr>
        <p:txBody>
          <a:bodyPr wrap="square" lIns="91440" tIns="45720" rIns="91440" bIns="45720" anchor="t">
            <a:spAutoFit/>
          </a:bodyPr>
          <a:lstStyle/>
          <a:p>
            <a:pPr marL="0" lvl="0" indent="0" algn="ctr">
              <a:buNone/>
            </a:pPr>
            <a:r>
              <a:rPr lang="es-ES" b="0" i="0" kern="1200">
                <a:effectLst/>
                <a:latin typeface="+mj-lt"/>
                <a:ea typeface="+mj-ea"/>
                <a:cs typeface="+mj-cs"/>
              </a:rPr>
              <a:t>Desarrollar e implementar un sistema de gestión de roles dentro del aplicativo web que distinga entre empleados y administradores, con permisos y accesos específicos según sus funciones.</a:t>
            </a:r>
          </a:p>
        </p:txBody>
      </p:sp>
      <p:sp>
        <p:nvSpPr>
          <p:cNvPr id="15" name="Rectángulo: esquinas redondeadas 14">
            <a:extLst>
              <a:ext uri="{FF2B5EF4-FFF2-40B4-BE49-F238E27FC236}">
                <a16:creationId xmlns:a16="http://schemas.microsoft.com/office/drawing/2014/main" id="{8AB444CD-2461-652B-06B7-1CE922152ADE}"/>
              </a:ext>
            </a:extLst>
          </p:cNvPr>
          <p:cNvSpPr/>
          <p:nvPr/>
        </p:nvSpPr>
        <p:spPr>
          <a:xfrm>
            <a:off x="2189174" y="4292856"/>
            <a:ext cx="3248513" cy="1977186"/>
          </a:xfrm>
          <a:prstGeom prst="roundRect">
            <a:avLst/>
          </a:prstGeom>
          <a:solidFill>
            <a:schemeClr val="accent6">
              <a:lumMod val="40000"/>
              <a:lumOff val="60000"/>
            </a:schemeClr>
          </a:solidFill>
          <a:ln>
            <a:no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s-CO"/>
          </a:p>
        </p:txBody>
      </p:sp>
      <p:sp>
        <p:nvSpPr>
          <p:cNvPr id="16" name="CuadroTexto 15">
            <a:extLst>
              <a:ext uri="{FF2B5EF4-FFF2-40B4-BE49-F238E27FC236}">
                <a16:creationId xmlns:a16="http://schemas.microsoft.com/office/drawing/2014/main" id="{F4DC4252-7C0F-031D-5C7C-159D50C520A7}"/>
              </a:ext>
            </a:extLst>
          </p:cNvPr>
          <p:cNvSpPr txBox="1"/>
          <p:nvPr/>
        </p:nvSpPr>
        <p:spPr>
          <a:xfrm>
            <a:off x="2455417" y="4445177"/>
            <a:ext cx="2816667" cy="1754326"/>
          </a:xfrm>
          <a:prstGeom prst="rect">
            <a:avLst/>
          </a:prstGeom>
          <a:noFill/>
        </p:spPr>
        <p:txBody>
          <a:bodyPr wrap="square" lIns="91440" tIns="45720" rIns="91440" bIns="45720" anchor="t">
            <a:spAutoFit/>
          </a:bodyPr>
          <a:lstStyle/>
          <a:p>
            <a:pPr marL="0" lvl="0" indent="0" algn="ctr">
              <a:buNone/>
            </a:pPr>
            <a:r>
              <a:rPr lang="es-ES" b="0" i="0" kern="1200">
                <a:effectLst/>
                <a:latin typeface="+mj-lt"/>
                <a:ea typeface="+mj-ea"/>
                <a:cs typeface="+mj-cs"/>
              </a:rPr>
              <a:t>Diseñar la estructura del aplicativo web asegurando una interfaz intuitiva y fácil de utilizar que permita una navegación ágil para los usuarios.</a:t>
            </a:r>
            <a:endParaRPr lang="es-ES" b="0" i="0" kern="1200">
              <a:effectLst/>
              <a:latin typeface="+mj-lt"/>
              <a:ea typeface="Calibri Light"/>
              <a:cs typeface="Calibri Light"/>
            </a:endParaRPr>
          </a:p>
        </p:txBody>
      </p:sp>
    </p:spTree>
    <p:extLst>
      <p:ext uri="{BB962C8B-B14F-4D97-AF65-F5344CB8AC3E}">
        <p14:creationId xmlns:p14="http://schemas.microsoft.com/office/powerpoint/2010/main" val="32618512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A596F0-F435-8B50-4488-A472DA910A17}"/>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657C56FC-B231-8AD9-3BB3-1B88AC52E859}"/>
              </a:ext>
            </a:extLst>
          </p:cNvPr>
          <p:cNvSpPr>
            <a:spLocks noGrp="1"/>
          </p:cNvSpPr>
          <p:nvPr>
            <p:ph type="title"/>
          </p:nvPr>
        </p:nvSpPr>
        <p:spPr/>
        <p:txBody>
          <a:bodyPr>
            <a:normAutofit/>
          </a:bodyPr>
          <a:lstStyle/>
          <a:p>
            <a:pPr lvl="0"/>
            <a:r>
              <a:rPr lang="es-MX" sz="3800" b="1" i="0" kern="1200">
                <a:solidFill>
                  <a:schemeClr val="tx1"/>
                </a:solidFill>
                <a:effectLst/>
                <a:latin typeface="+mj-lt"/>
                <a:ea typeface="+mj-ea"/>
                <a:cs typeface="+mj-cs"/>
              </a:rPr>
              <a:t>Alcance</a:t>
            </a:r>
            <a:endParaRPr lang="es-CO" sz="3800"/>
          </a:p>
        </p:txBody>
      </p:sp>
      <p:sp>
        <p:nvSpPr>
          <p:cNvPr id="3" name="Marcador de texto 2">
            <a:extLst>
              <a:ext uri="{FF2B5EF4-FFF2-40B4-BE49-F238E27FC236}">
                <a16:creationId xmlns:a16="http://schemas.microsoft.com/office/drawing/2014/main" id="{637B5A54-659C-1925-9D8C-E883D8093E15}"/>
              </a:ext>
            </a:extLst>
          </p:cNvPr>
          <p:cNvSpPr>
            <a:spLocks noGrp="1"/>
          </p:cNvSpPr>
          <p:nvPr>
            <p:ph type="body" idx="4294967295"/>
          </p:nvPr>
        </p:nvSpPr>
        <p:spPr>
          <a:xfrm>
            <a:off x="838200" y="2216764"/>
            <a:ext cx="5040887" cy="4138102"/>
          </a:xfrm>
        </p:spPr>
        <p:txBody>
          <a:bodyPr vert="horz" lIns="91440" tIns="45720" rIns="91440" bIns="45720" rtlCol="0" anchor="t">
            <a:noAutofit/>
          </a:bodyPr>
          <a:lstStyle/>
          <a:p>
            <a:pPr marL="0" indent="0">
              <a:buNone/>
            </a:pPr>
            <a:r>
              <a:rPr lang="es-ES" sz="1800" kern="100">
                <a:latin typeface="+mj-lt"/>
                <a:cs typeface="Times New Roman"/>
              </a:rPr>
              <a:t>El proyecto </a:t>
            </a:r>
            <a:r>
              <a:rPr lang="es-ES" sz="1800" kern="100" err="1">
                <a:latin typeface="+mj-lt"/>
                <a:cs typeface="Times New Roman"/>
              </a:rPr>
              <a:t>Alphamind</a:t>
            </a:r>
            <a:r>
              <a:rPr lang="es-ES" sz="1800" kern="100">
                <a:latin typeface="+mj-lt"/>
                <a:cs typeface="Times New Roman"/>
              </a:rPr>
              <a:t> consiste  en desarrollar un aplicativo web para la gestión eficiente de tareas en </a:t>
            </a:r>
            <a:r>
              <a:rPr lang="es-ES" sz="1800" kern="100" err="1">
                <a:latin typeface="+mj-lt"/>
                <a:cs typeface="Times New Roman"/>
              </a:rPr>
              <a:t>Cediplus</a:t>
            </a:r>
            <a:r>
              <a:rPr lang="es-ES" sz="1800" kern="100">
                <a:latin typeface="+mj-lt"/>
                <a:cs typeface="Times New Roman"/>
              </a:rPr>
              <a:t>, tanto para uso individual como en equipos. La plataforma permitirá a los usuarios crear tareas, establecer prioridades, recibir recordatorios automáticos, monitorear el progreso y mantener un historial de actividades realizadas. Adicionalmente incluirá un sistema de notificaciones que asegurará que los empleados estén al tanto de sus responsabilidades y un sistema de comunicación para fomentar la colaboración. Este sistema estará diseñado para facilitar su implementación y uso, asegurando una mejora significativa en el control de las actividades diarias en la empresa. </a:t>
            </a:r>
            <a:endParaRPr lang="es-ES" sz="1800"/>
          </a:p>
        </p:txBody>
      </p:sp>
      <p:pic>
        <p:nvPicPr>
          <p:cNvPr id="2050" name="Picture 2" descr="CDA CEDIPLUS SOACHA">
            <a:extLst>
              <a:ext uri="{FF2B5EF4-FFF2-40B4-BE49-F238E27FC236}">
                <a16:creationId xmlns:a16="http://schemas.microsoft.com/office/drawing/2014/main" id="{AB151CC7-D918-4A8D-142A-ADB4B543D6B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2620" t="10642" r="10086" b="22013"/>
          <a:stretch/>
        </p:blipFill>
        <p:spPr bwMode="auto">
          <a:xfrm>
            <a:off x="7194430" y="2053087"/>
            <a:ext cx="3700732" cy="370345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66393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A596F0-F435-8B50-4488-A472DA910A17}"/>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657C56FC-B231-8AD9-3BB3-1B88AC52E859}"/>
              </a:ext>
            </a:extLst>
          </p:cNvPr>
          <p:cNvSpPr>
            <a:spLocks noGrp="1"/>
          </p:cNvSpPr>
          <p:nvPr>
            <p:ph type="title"/>
          </p:nvPr>
        </p:nvSpPr>
        <p:spPr/>
        <p:txBody>
          <a:bodyPr>
            <a:normAutofit/>
          </a:bodyPr>
          <a:lstStyle/>
          <a:p>
            <a:pPr lvl="0"/>
            <a:r>
              <a:rPr lang="es-MX" sz="3800" b="1" i="0" kern="1200">
                <a:solidFill>
                  <a:schemeClr val="tx1"/>
                </a:solidFill>
                <a:effectLst/>
                <a:latin typeface="+mj-lt"/>
                <a:ea typeface="+mj-ea"/>
                <a:cs typeface="+mj-cs"/>
              </a:rPr>
              <a:t>Justificación</a:t>
            </a:r>
            <a:endParaRPr lang="es-CO" sz="3800"/>
          </a:p>
        </p:txBody>
      </p:sp>
      <p:sp>
        <p:nvSpPr>
          <p:cNvPr id="3" name="Marcador de texto 2">
            <a:extLst>
              <a:ext uri="{FF2B5EF4-FFF2-40B4-BE49-F238E27FC236}">
                <a16:creationId xmlns:a16="http://schemas.microsoft.com/office/drawing/2014/main" id="{637B5A54-659C-1925-9D8C-E883D8093E15}"/>
              </a:ext>
            </a:extLst>
          </p:cNvPr>
          <p:cNvSpPr>
            <a:spLocks noGrp="1"/>
          </p:cNvSpPr>
          <p:nvPr>
            <p:ph type="body" idx="4294967295"/>
          </p:nvPr>
        </p:nvSpPr>
        <p:spPr>
          <a:xfrm>
            <a:off x="550652" y="1998154"/>
            <a:ext cx="5285302" cy="4066215"/>
          </a:xfrm>
        </p:spPr>
        <p:txBody>
          <a:bodyPr vert="horz" lIns="91440" tIns="45720" rIns="91440" bIns="45720" rtlCol="0" anchor="t">
            <a:noAutofit/>
          </a:bodyPr>
          <a:lstStyle/>
          <a:p>
            <a:pPr marL="0" indent="0">
              <a:buNone/>
            </a:pPr>
            <a:r>
              <a:rPr lang="es-ES" sz="1800" kern="100">
                <a:latin typeface="+mj-lt"/>
                <a:ea typeface="Calibri Light"/>
                <a:cs typeface="Calibri Light"/>
              </a:rPr>
              <a:t>El aplicativo </a:t>
            </a:r>
            <a:r>
              <a:rPr lang="es-ES" sz="1800" kern="100" err="1">
                <a:latin typeface="+mj-lt"/>
                <a:ea typeface="Calibri Light"/>
                <a:cs typeface="Calibri Light"/>
              </a:rPr>
              <a:t>Alphamind</a:t>
            </a:r>
            <a:r>
              <a:rPr lang="es-ES" sz="1800" kern="100">
                <a:latin typeface="+mj-lt"/>
                <a:ea typeface="Calibri Light"/>
                <a:cs typeface="Calibri Light"/>
              </a:rPr>
              <a:t> se diseñara para optimizar la asignación y gestión de tareas en </a:t>
            </a:r>
            <a:r>
              <a:rPr lang="es-ES" sz="1800" kern="100" err="1">
                <a:latin typeface="+mj-lt"/>
                <a:ea typeface="Calibri Light"/>
                <a:cs typeface="Calibri Light"/>
              </a:rPr>
              <a:t>Cediplus</a:t>
            </a:r>
            <a:r>
              <a:rPr lang="es-ES" sz="1800" kern="100">
                <a:latin typeface="+mj-lt"/>
                <a:ea typeface="Calibri Light"/>
                <a:cs typeface="Calibri Light"/>
              </a:rPr>
              <a:t>, abordando problemas como la desorganización, los retrasos y la baja productividad en su área administrativa. Permitirá a los supervisores establecer prioridades y plazos específicos para cada tarea, detallando con claridad las responsabilidades asignadas. Además, las notificaciones personalizadas ayudaran a los empleados a organizar su tiempo, asegurando el cumplimiento eficiente de las actividades. La herramienta promoverá comunicación efectiva gracias a un sistema de chat, reduciendo posibles mal entendidos y mejorando la colaboración dentro del equipo. Esto beneficiará tanto a los líderes como a sus equipos, al proporcionar una estructura clara que fomente un ambiente de trabajo productivo y organizado.</a:t>
            </a:r>
            <a:endParaRPr lang="es-ES" sz="1800">
              <a:ea typeface="Calibri"/>
              <a:cs typeface="Calibri"/>
            </a:endParaRPr>
          </a:p>
        </p:txBody>
      </p:sp>
      <p:pic>
        <p:nvPicPr>
          <p:cNvPr id="3074" name="Picture 2" descr="▷ CDA Cediplus Soacha S.A.S. revisión tecnomecánica">
            <a:extLst>
              <a:ext uri="{FF2B5EF4-FFF2-40B4-BE49-F238E27FC236}">
                <a16:creationId xmlns:a16="http://schemas.microsoft.com/office/drawing/2014/main" id="{A3856C91-E6CB-9E00-4CD3-AB987B33BDB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964" t="12139" r="5611" b="7108"/>
          <a:stretch/>
        </p:blipFill>
        <p:spPr bwMode="auto">
          <a:xfrm>
            <a:off x="7473351" y="2261026"/>
            <a:ext cx="3623094" cy="353879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09003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A596F0-F435-8B50-4488-A472DA910A17}"/>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657C56FC-B231-8AD9-3BB3-1B88AC52E859}"/>
              </a:ext>
            </a:extLst>
          </p:cNvPr>
          <p:cNvSpPr>
            <a:spLocks noGrp="1"/>
          </p:cNvSpPr>
          <p:nvPr>
            <p:ph type="title"/>
          </p:nvPr>
        </p:nvSpPr>
        <p:spPr/>
        <p:txBody>
          <a:bodyPr>
            <a:normAutofit/>
          </a:bodyPr>
          <a:lstStyle/>
          <a:p>
            <a:pPr lvl="0"/>
            <a:r>
              <a:rPr lang="es-MX" sz="3800" b="1"/>
              <a:t>BPMN  </a:t>
            </a:r>
            <a:r>
              <a:rPr lang="es-MX" sz="2000" b="1"/>
              <a:t>(Plan de negocios)</a:t>
            </a:r>
            <a:endParaRPr lang="es-CO" sz="3800"/>
          </a:p>
        </p:txBody>
      </p:sp>
      <p:pic>
        <p:nvPicPr>
          <p:cNvPr id="3" name="Imagen 2" descr="Diagrama&#10;&#10;Descripción generada automáticamente">
            <a:extLst>
              <a:ext uri="{FF2B5EF4-FFF2-40B4-BE49-F238E27FC236}">
                <a16:creationId xmlns:a16="http://schemas.microsoft.com/office/drawing/2014/main" id="{06D2F1C6-DD76-549A-2D99-8C20BFCD9DFF}"/>
              </a:ext>
            </a:extLst>
          </p:cNvPr>
          <p:cNvPicPr>
            <a:picLocks noChangeAspect="1"/>
          </p:cNvPicPr>
          <p:nvPr/>
        </p:nvPicPr>
        <p:blipFill>
          <a:blip r:embed="rId2"/>
          <a:srcRect r="-168" b="18080"/>
          <a:stretch/>
        </p:blipFill>
        <p:spPr>
          <a:xfrm>
            <a:off x="2931300" y="2196536"/>
            <a:ext cx="6308510" cy="3882174"/>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3155498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A596F0-F435-8B50-4488-A472DA910A17}"/>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657C56FC-B231-8AD9-3BB3-1B88AC52E859}"/>
              </a:ext>
            </a:extLst>
          </p:cNvPr>
          <p:cNvSpPr>
            <a:spLocks noGrp="1"/>
          </p:cNvSpPr>
          <p:nvPr>
            <p:ph type="title"/>
          </p:nvPr>
        </p:nvSpPr>
        <p:spPr/>
        <p:txBody>
          <a:bodyPr>
            <a:normAutofit/>
          </a:bodyPr>
          <a:lstStyle/>
          <a:p>
            <a:pPr lvl="0"/>
            <a:r>
              <a:rPr lang="es-MX" sz="3800" b="1" i="0" kern="1200">
                <a:solidFill>
                  <a:schemeClr val="tx1"/>
                </a:solidFill>
                <a:effectLst/>
                <a:latin typeface="+mj-lt"/>
                <a:ea typeface="+mj-ea"/>
                <a:cs typeface="+mj-cs"/>
              </a:rPr>
              <a:t>Entrevista </a:t>
            </a:r>
            <a:endParaRPr lang="es-CO" sz="3800"/>
          </a:p>
        </p:txBody>
      </p:sp>
      <p:sp>
        <p:nvSpPr>
          <p:cNvPr id="3" name="Marcador de texto 2">
            <a:extLst>
              <a:ext uri="{FF2B5EF4-FFF2-40B4-BE49-F238E27FC236}">
                <a16:creationId xmlns:a16="http://schemas.microsoft.com/office/drawing/2014/main" id="{637B5A54-659C-1925-9D8C-E883D8093E15}"/>
              </a:ext>
            </a:extLst>
          </p:cNvPr>
          <p:cNvSpPr>
            <a:spLocks noGrp="1"/>
          </p:cNvSpPr>
          <p:nvPr>
            <p:ph type="body" idx="4294967295"/>
          </p:nvPr>
        </p:nvSpPr>
        <p:spPr>
          <a:xfrm>
            <a:off x="464389" y="1719234"/>
            <a:ext cx="5927783" cy="4911662"/>
          </a:xfrm>
        </p:spPr>
        <p:txBody>
          <a:bodyPr vert="horz" lIns="91440" tIns="45720" rIns="91440" bIns="45720" rtlCol="0" anchor="t">
            <a:noAutofit/>
          </a:bodyPr>
          <a:lstStyle/>
          <a:p>
            <a:r>
              <a:rPr lang="es-ES" sz="1600" kern="100">
                <a:effectLst/>
                <a:latin typeface="+mj-lt"/>
                <a:ea typeface="Aptos" panose="020B0004020202020204" pitchFamily="34" charset="0"/>
                <a:cs typeface="Times New Roman"/>
              </a:rPr>
              <a:t>¿Cuáles son las tareas más comunes que realizan los empleados diariamente?</a:t>
            </a:r>
          </a:p>
          <a:p>
            <a:r>
              <a:rPr lang="es-ES" sz="1600" kern="100">
                <a:effectLst/>
                <a:latin typeface="+mj-lt"/>
                <a:ea typeface="Aptos" panose="020B0004020202020204" pitchFamily="34" charset="0"/>
                <a:cs typeface="Times New Roman"/>
              </a:rPr>
              <a:t>¿Existen tareas críticas que requieran más seguimiento o coordinación?</a:t>
            </a:r>
          </a:p>
          <a:p>
            <a:r>
              <a:rPr lang="es-ES" sz="1600" kern="100">
                <a:effectLst/>
                <a:latin typeface="+mj-lt"/>
                <a:ea typeface="Aptos" panose="020B0004020202020204" pitchFamily="34" charset="0"/>
                <a:cs typeface="Times New Roman"/>
              </a:rPr>
              <a:t>¿Qué herramientas o procesos utilizan actualmente para gestionar estas tareas?</a:t>
            </a:r>
          </a:p>
          <a:p>
            <a:r>
              <a:rPr lang="es-ES" sz="1600" kern="100">
                <a:effectLst/>
                <a:latin typeface="+mj-lt"/>
                <a:ea typeface="Aptos" panose="020B0004020202020204" pitchFamily="34" charset="0"/>
                <a:cs typeface="Times New Roman"/>
              </a:rPr>
              <a:t>¿Qué funcionalidades considera imprescindibles para un gestor de tareas en su empresa?</a:t>
            </a:r>
          </a:p>
          <a:p>
            <a:r>
              <a:rPr lang="es-ES" sz="1600" kern="100">
                <a:effectLst/>
                <a:latin typeface="+mj-lt"/>
                <a:ea typeface="Aptos" panose="020B0004020202020204" pitchFamily="34" charset="0"/>
                <a:cs typeface="Times New Roman"/>
              </a:rPr>
              <a:t>¿Cómo le gustaría que el sistema priorice las tareas (por urgencia, complejidad, etc.)?</a:t>
            </a:r>
          </a:p>
          <a:p>
            <a:r>
              <a:rPr lang="es-ES" sz="1600" kern="100">
                <a:effectLst/>
                <a:latin typeface="+mj-lt"/>
                <a:ea typeface="Aptos" panose="020B0004020202020204" pitchFamily="34" charset="0"/>
                <a:cs typeface="Times New Roman"/>
              </a:rPr>
              <a:t>¿Qué tan frecuentemente supervisa o recibe informes sobre el progreso de las tareas?</a:t>
            </a:r>
          </a:p>
          <a:p>
            <a:r>
              <a:rPr lang="es-ES" sz="1600" kern="100">
                <a:effectLst/>
                <a:latin typeface="+mj-lt"/>
                <a:ea typeface="Aptos" panose="020B0004020202020204" pitchFamily="34" charset="0"/>
                <a:cs typeface="Times New Roman"/>
              </a:rPr>
              <a:t>¿Considera importante que los empleados tengan la posibilidad de comunicarse entre ellos o con los jefes dentro del sistema?</a:t>
            </a:r>
          </a:p>
          <a:p>
            <a:r>
              <a:rPr lang="es-ES" sz="1600" kern="100">
                <a:effectLst/>
                <a:latin typeface="+mj-lt"/>
                <a:ea typeface="Aptos" panose="020B0004020202020204" pitchFamily="34" charset="0"/>
                <a:cs typeface="Times New Roman"/>
              </a:rPr>
              <a:t>¿Le gustaría integrar el aplicativo con otros sistemas que ya utiliza, como software contable o de inventarios?</a:t>
            </a:r>
          </a:p>
          <a:p>
            <a:r>
              <a:rPr lang="es-ES" sz="1600" kern="100">
                <a:effectLst/>
                <a:latin typeface="+mj-lt"/>
                <a:ea typeface="Aptos" panose="020B0004020202020204" pitchFamily="34" charset="0"/>
                <a:cs typeface="Times New Roman"/>
              </a:rPr>
              <a:t>¿Cómo mediría el éxito de este gestor de tareas en su CDA?</a:t>
            </a:r>
            <a:endParaRPr lang="es-CO" sz="1600" kern="100">
              <a:effectLst/>
              <a:latin typeface="+mj-lt"/>
              <a:ea typeface="Aptos" panose="020B0004020202020204" pitchFamily="34" charset="0"/>
              <a:cs typeface="Times New Roman"/>
            </a:endParaRPr>
          </a:p>
        </p:txBody>
      </p:sp>
      <p:pic>
        <p:nvPicPr>
          <p:cNvPr id="7" name="Imagen 6">
            <a:extLst>
              <a:ext uri="{FF2B5EF4-FFF2-40B4-BE49-F238E27FC236}">
                <a16:creationId xmlns:a16="http://schemas.microsoft.com/office/drawing/2014/main" id="{132B1DBE-F7D0-E08B-677D-9CB7E918FBEF}"/>
              </a:ext>
            </a:extLst>
          </p:cNvPr>
          <p:cNvPicPr>
            <a:picLocks noChangeAspect="1"/>
          </p:cNvPicPr>
          <p:nvPr/>
        </p:nvPicPr>
        <p:blipFill>
          <a:blip r:embed="rId2"/>
          <a:stretch>
            <a:fillRect/>
          </a:stretch>
        </p:blipFill>
        <p:spPr>
          <a:xfrm>
            <a:off x="6935640" y="2349140"/>
            <a:ext cx="4428227" cy="332117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37039667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cion Musica, sonido y audio.pptx" id="{A6FB88B8-09CF-473E-9AC2-52B0222B3DF6}" vid="{F552D108-7477-48CD-A748-9D4CA63005F9}"/>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SENA</Template>
  <TotalTime>4</TotalTime>
  <Words>843</Words>
  <Application>Microsoft Office PowerPoint</Application>
  <PresentationFormat>Panorámica</PresentationFormat>
  <Paragraphs>54</Paragraphs>
  <Slides>15</Slides>
  <Notes>1</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15</vt:i4>
      </vt:variant>
    </vt:vector>
  </HeadingPairs>
  <TitlesOfParts>
    <vt:vector size="20" baseType="lpstr">
      <vt:lpstr>Arial</vt:lpstr>
      <vt:lpstr>Calibri</vt:lpstr>
      <vt:lpstr>Calibri Light</vt:lpstr>
      <vt:lpstr>Work Sans</vt:lpstr>
      <vt:lpstr>Tema de Office</vt:lpstr>
      <vt:lpstr>Presentación de PowerPoint</vt:lpstr>
      <vt:lpstr>Planteamiento del problema </vt:lpstr>
      <vt:lpstr>Pregunta problema </vt:lpstr>
      <vt:lpstr>Objetivo General </vt:lpstr>
      <vt:lpstr>Objetivos específicos</vt:lpstr>
      <vt:lpstr>Alcance</vt:lpstr>
      <vt:lpstr>Justificación</vt:lpstr>
      <vt:lpstr>BPMN  (Plan de negocios)</vt:lpstr>
      <vt:lpstr>Entrevista </vt:lpstr>
      <vt:lpstr>Requerimientos funcionales </vt:lpstr>
      <vt:lpstr>Requerimientos no funcionales </vt:lpstr>
      <vt:lpstr>Diagrama de Casos de uso </vt:lpstr>
      <vt:lpstr>Mockup</vt:lpstr>
      <vt:lpstr>Ficha técnica</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Yeison</dc:creator>
  <cp:lastModifiedBy>Ambiente</cp:lastModifiedBy>
  <cp:revision>3</cp:revision>
  <dcterms:created xsi:type="dcterms:W3CDTF">2024-10-17T22:52:47Z</dcterms:created>
  <dcterms:modified xsi:type="dcterms:W3CDTF">2025-04-11T11:42:56Z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1299739c-ad3d-4908-806e-4d91151a6e13_Enabled">
    <vt:lpwstr>true</vt:lpwstr>
  </property>
  <property fmtid="{D5CDD505-2E9C-101B-9397-08002B2CF9AE}" pid="3" name="MSIP_Label_1299739c-ad3d-4908-806e-4d91151a6e13_Method">
    <vt:lpwstr>Standard</vt:lpwstr>
  </property>
  <property fmtid="{D5CDD505-2E9C-101B-9397-08002B2CF9AE}" pid="4" name="MSIP_Label_1299739c-ad3d-4908-806e-4d91151a6e13_Name">
    <vt:lpwstr>All Employees (Unrestricted)</vt:lpwstr>
  </property>
  <property fmtid="{D5CDD505-2E9C-101B-9397-08002B2CF9AE}" pid="5" name="MSIP_Label_1299739c-ad3d-4908-806e-4d91151a6e13_SiteId">
    <vt:lpwstr>cbc2c381-2f2e-4d93-91d1-506c9316ace7</vt:lpwstr>
  </property>
  <property fmtid="{D5CDD505-2E9C-101B-9397-08002B2CF9AE}" pid="6" name="MSIP_Label_1299739c-ad3d-4908-806e-4d91151a6e13_ContentBits">
    <vt:lpwstr>0</vt:lpwstr>
  </property>
  <property fmtid="{D5CDD505-2E9C-101B-9397-08002B2CF9AE}" pid="7" name="MSIP_Label_1299739c-ad3d-4908-806e-4d91151a6e13_SetDate">
    <vt:lpwstr>2022-08-12T19:17:55Z</vt:lpwstr>
  </property>
  <property fmtid="{D5CDD505-2E9C-101B-9397-08002B2CF9AE}" pid="8" name="MSIP_Label_1299739c-ad3d-4908-806e-4d91151a6e13_ActionId">
    <vt:lpwstr>8c6bc714-34a9-4b82-914e-50b1377a2da4</vt:lpwstr>
  </property>
</Properties>
</file>